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0" r:id="rId5"/>
    <p:sldMasterId id="2147483664" r:id="rId6"/>
    <p:sldMasterId id="2147483673" r:id="rId7"/>
  </p:sldMasterIdLst>
  <p:notesMasterIdLst>
    <p:notesMasterId r:id="rId53"/>
  </p:notesMasterIdLst>
  <p:handoutMasterIdLst>
    <p:handoutMasterId r:id="rId54"/>
  </p:handoutMasterIdLst>
  <p:sldIdLst>
    <p:sldId id="256" r:id="rId8"/>
    <p:sldId id="269" r:id="rId9"/>
    <p:sldId id="267" r:id="rId10"/>
    <p:sldId id="268" r:id="rId11"/>
    <p:sldId id="299" r:id="rId12"/>
    <p:sldId id="298" r:id="rId13"/>
    <p:sldId id="297" r:id="rId14"/>
    <p:sldId id="270" r:id="rId15"/>
    <p:sldId id="277" r:id="rId16"/>
    <p:sldId id="278" r:id="rId17"/>
    <p:sldId id="279" r:id="rId18"/>
    <p:sldId id="300" r:id="rId19"/>
    <p:sldId id="307" r:id="rId20"/>
    <p:sldId id="280" r:id="rId21"/>
    <p:sldId id="305" r:id="rId22"/>
    <p:sldId id="306" r:id="rId23"/>
    <p:sldId id="271" r:id="rId24"/>
    <p:sldId id="294" r:id="rId25"/>
    <p:sldId id="309" r:id="rId26"/>
    <p:sldId id="273" r:id="rId27"/>
    <p:sldId id="308" r:id="rId28"/>
    <p:sldId id="302" r:id="rId29"/>
    <p:sldId id="290" r:id="rId30"/>
    <p:sldId id="292" r:id="rId31"/>
    <p:sldId id="291" r:id="rId32"/>
    <p:sldId id="285" r:id="rId33"/>
    <p:sldId id="286" r:id="rId34"/>
    <p:sldId id="303" r:id="rId35"/>
    <p:sldId id="283" r:id="rId36"/>
    <p:sldId id="288" r:id="rId37"/>
    <p:sldId id="296" r:id="rId38"/>
    <p:sldId id="293" r:id="rId39"/>
    <p:sldId id="287" r:id="rId40"/>
    <p:sldId id="289" r:id="rId41"/>
    <p:sldId id="295" r:id="rId42"/>
    <p:sldId id="301" r:id="rId43"/>
    <p:sldId id="274" r:id="rId44"/>
    <p:sldId id="281" r:id="rId45"/>
    <p:sldId id="282" r:id="rId46"/>
    <p:sldId id="311" r:id="rId47"/>
    <p:sldId id="310" r:id="rId48"/>
    <p:sldId id="312" r:id="rId49"/>
    <p:sldId id="284" r:id="rId50"/>
    <p:sldId id="260" r:id="rId51"/>
    <p:sldId id="263" r:id="rId5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326E"/>
    <a:srgbClr val="194F6E"/>
    <a:srgbClr val="0EA6CE"/>
    <a:srgbClr val="D2B37C"/>
    <a:srgbClr val="A0D9F7"/>
    <a:srgbClr val="10AE97"/>
    <a:srgbClr val="FFFFFF"/>
    <a:srgbClr val="03A5CF"/>
    <a:srgbClr val="9816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0098FF-7B5F-464E-9BB9-43498D4E7CAA}" v="18" dt="2022-11-09T10:50:17.9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3792" autoAdjust="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667094AD-7779-4374-8573-F27BAD1014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35EAC3D6-F9DB-467D-954E-F5DCF208B9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53DCB-78C4-482D-A857-7787DE7B0D54}" type="datetimeFigureOut">
              <a:rPr lang="hu-HU" smtClean="0"/>
              <a:t>2022. 11. 09.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AD7BBDBA-E367-45ED-8053-C95CD00E23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51A86FC-005C-49DA-9BED-140129D124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FF0B4-9BD6-4EE4-BD17-A7787D690D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4029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702D9-6662-4481-B36F-AA41D8CC31C0}" type="datetimeFigureOut">
              <a:rPr lang="hu-HU" smtClean="0"/>
              <a:t>2022. 11. 09.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B96ED-2674-4079-95E5-521768410A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8217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 - zöld">
    <p:bg>
      <p:bgPr>
        <a:solidFill>
          <a:srgbClr val="0E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471514DE-0EF0-44FB-95BC-4B9CB74266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9" b="15046"/>
          <a:stretch/>
        </p:blipFill>
        <p:spPr>
          <a:xfrm>
            <a:off x="0" y="386687"/>
            <a:ext cx="7482056" cy="6471313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7BD6AEB-138C-4C81-BB25-A0F7F5B910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868362"/>
            <a:ext cx="7858125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prezentáció címe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FA65957-8B7E-47AD-8A9F-0B27CAF445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1500" y="3602038"/>
            <a:ext cx="7858125" cy="397844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hu-HU" sz="2000" b="1" i="0" baseline="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Név</a:t>
            </a:r>
          </a:p>
        </p:txBody>
      </p:sp>
      <p:sp>
        <p:nvSpPr>
          <p:cNvPr id="12" name="Szöveg helye 2">
            <a:extLst>
              <a:ext uri="{FF2B5EF4-FFF2-40B4-BE49-F238E27FC236}">
                <a16:creationId xmlns:a16="http://schemas.microsoft.com/office/drawing/2014/main" id="{0BDA8185-579F-46FF-83FE-EA0C387115A2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71500" y="4009407"/>
            <a:ext cx="7858125" cy="1766887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titulus</a:t>
            </a:r>
          </a:p>
          <a:p>
            <a:pPr lvl="0"/>
            <a:r>
              <a:rPr lang="hu-HU" dirty="0"/>
              <a:t>szervezeti egység</a:t>
            </a:r>
          </a:p>
          <a:p>
            <a:pPr lvl="0"/>
            <a:r>
              <a:rPr lang="hu-HU" dirty="0"/>
              <a:t>dátum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FD5B29FC-3839-404E-8004-BF3310C7AB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820" y="4957821"/>
            <a:ext cx="2962680" cy="135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8665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bg>
      <p:bgPr>
        <a:solidFill>
          <a:srgbClr val="1232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471514DE-0EF0-44FB-95BC-4B9CB74266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9" b="15046"/>
          <a:stretch/>
        </p:blipFill>
        <p:spPr>
          <a:xfrm>
            <a:off x="0" y="386687"/>
            <a:ext cx="7482056" cy="6471313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7BD6AEB-138C-4C81-BB25-A0F7F5B910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1" y="868362"/>
            <a:ext cx="84963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Prezentáció címe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FA65957-8B7E-47AD-8A9F-0B27CAF445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1501" y="3602038"/>
            <a:ext cx="8496300" cy="397844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hu-HU" sz="2000" b="1" i="0" baseline="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Név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C77D9A3F-59F1-4860-AF1D-40394C257A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556" y="4975401"/>
            <a:ext cx="2152616" cy="1272001"/>
          </a:xfrm>
          <a:prstGeom prst="rect">
            <a:avLst/>
          </a:prstGeom>
        </p:spPr>
      </p:pic>
      <p:sp>
        <p:nvSpPr>
          <p:cNvPr id="12" name="Szöveg helye 2">
            <a:extLst>
              <a:ext uri="{FF2B5EF4-FFF2-40B4-BE49-F238E27FC236}">
                <a16:creationId xmlns:a16="http://schemas.microsoft.com/office/drawing/2014/main" id="{0BDA8185-579F-46FF-83FE-EA0C387115A2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71501" y="4009407"/>
            <a:ext cx="8496300" cy="1766887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titulus</a:t>
            </a:r>
          </a:p>
          <a:p>
            <a:pPr lvl="0"/>
            <a:r>
              <a:rPr lang="hu-HU" dirty="0"/>
              <a:t>szervezeti egység</a:t>
            </a:r>
          </a:p>
          <a:p>
            <a:pPr lvl="0"/>
            <a:r>
              <a:rPr lang="hu-HU" dirty="0"/>
              <a:t>dátum</a:t>
            </a:r>
          </a:p>
        </p:txBody>
      </p:sp>
    </p:spTree>
    <p:extLst>
      <p:ext uri="{BB962C8B-B14F-4D97-AF65-F5344CB8AC3E}">
        <p14:creationId xmlns:p14="http://schemas.microsoft.com/office/powerpoint/2010/main" val="17552857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 képp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Kép helye 21">
            <a:extLst>
              <a:ext uri="{FF2B5EF4-FFF2-40B4-BE49-F238E27FC236}">
                <a16:creationId xmlns:a16="http://schemas.microsoft.com/office/drawing/2014/main" id="{649BE1AD-D0D3-429D-B118-E6B9157CB81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000" b="0"/>
            </a:lvl1pPr>
          </a:lstStyle>
          <a:p>
            <a:r>
              <a:rPr lang="hu-HU" dirty="0"/>
              <a:t>Címdia képpel</a:t>
            </a:r>
            <a:br>
              <a:rPr lang="hu-HU" dirty="0"/>
            </a:br>
            <a:r>
              <a:rPr lang="hu-HU" dirty="0"/>
              <a:t>Kép beszúrásához kattintson az ikonra!</a:t>
            </a: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7C12C648-5EDF-4161-A758-3C3AE1A379A4}"/>
              </a:ext>
            </a:extLst>
          </p:cNvPr>
          <p:cNvSpPr/>
          <p:nvPr userDrawn="1"/>
        </p:nvSpPr>
        <p:spPr>
          <a:xfrm>
            <a:off x="1440002" y="0"/>
            <a:ext cx="4320002" cy="6858000"/>
          </a:xfrm>
          <a:prstGeom prst="rect">
            <a:avLst/>
          </a:prstGeom>
          <a:solidFill>
            <a:srgbClr val="12326E"/>
          </a:solidFill>
          <a:ln>
            <a:noFill/>
          </a:ln>
          <a:effectLst>
            <a:glow rad="381000">
              <a:schemeClr val="tx1">
                <a:alpha val="1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Cím 1">
            <a:extLst>
              <a:ext uri="{FF2B5EF4-FFF2-40B4-BE49-F238E27FC236}">
                <a16:creationId xmlns:a16="http://schemas.microsoft.com/office/drawing/2014/main" id="{62F030D6-EB07-4799-8917-0F417E2B59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70753" y="868362"/>
            <a:ext cx="3677547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Prezentáció címe</a:t>
            </a:r>
          </a:p>
        </p:txBody>
      </p:sp>
      <p:sp>
        <p:nvSpPr>
          <p:cNvPr id="17" name="Alcím 2">
            <a:extLst>
              <a:ext uri="{FF2B5EF4-FFF2-40B4-BE49-F238E27FC236}">
                <a16:creationId xmlns:a16="http://schemas.microsoft.com/office/drawing/2014/main" id="{7B94807C-A4B2-46F7-8959-F2CB200B0388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770753" y="3602038"/>
            <a:ext cx="3677547" cy="397844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hu-HU" sz="2000" b="1" i="0" baseline="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Név</a:t>
            </a:r>
          </a:p>
        </p:txBody>
      </p:sp>
      <p:sp>
        <p:nvSpPr>
          <p:cNvPr id="18" name="Szöveg helye 2">
            <a:extLst>
              <a:ext uri="{FF2B5EF4-FFF2-40B4-BE49-F238E27FC236}">
                <a16:creationId xmlns:a16="http://schemas.microsoft.com/office/drawing/2014/main" id="{CEE43D6B-0755-4798-80AB-34868BAB07EF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770753" y="4009407"/>
            <a:ext cx="3677547" cy="1766887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titulus</a:t>
            </a:r>
          </a:p>
          <a:p>
            <a:pPr lvl="0"/>
            <a:r>
              <a:rPr lang="hu-HU" dirty="0"/>
              <a:t>szervezeti egység</a:t>
            </a:r>
          </a:p>
          <a:p>
            <a:pPr lvl="0"/>
            <a:r>
              <a:rPr lang="hu-HU" dirty="0"/>
              <a:t>dátum</a:t>
            </a:r>
          </a:p>
        </p:txBody>
      </p:sp>
      <p:pic>
        <p:nvPicPr>
          <p:cNvPr id="20" name="Kép 19">
            <a:extLst>
              <a:ext uri="{FF2B5EF4-FFF2-40B4-BE49-F238E27FC236}">
                <a16:creationId xmlns:a16="http://schemas.microsoft.com/office/drawing/2014/main" id="{6FB17759-27C2-4FEC-B735-B7B406E582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54" y="5904278"/>
            <a:ext cx="1008000" cy="59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8962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">
    <p:bg>
      <p:bgPr>
        <a:solidFill>
          <a:srgbClr val="1232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D51D77A3-B78C-404E-A560-929080AC58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9" b="15046"/>
          <a:stretch/>
        </p:blipFill>
        <p:spPr>
          <a:xfrm>
            <a:off x="0" y="386687"/>
            <a:ext cx="7482056" cy="6471313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3046E4F-367A-46F7-BDE7-346F4B764D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999" y="5904278"/>
            <a:ext cx="1008000" cy="59563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CBB0268-1D7B-40E0-9534-EEEF7B77E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709738"/>
            <a:ext cx="9972674" cy="285273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Szakasz 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7F0CF4A-6700-4BBA-ACF2-CAD561E1985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1500" y="4570413"/>
            <a:ext cx="9972674" cy="1766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A0D9F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Rövid leírás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4643057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dézet">
    <p:bg>
      <p:bgPr>
        <a:solidFill>
          <a:srgbClr val="1232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33046E4F-367A-46F7-BDE7-346F4B764D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999" y="5904278"/>
            <a:ext cx="1008000" cy="59563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CBB0268-1D7B-40E0-9534-EEEF7B77E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709738"/>
            <a:ext cx="9972674" cy="419454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Idézet beszúrása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7F0CF4A-6700-4BBA-ACF2-CAD561E1985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1500" y="5904278"/>
            <a:ext cx="9972674" cy="43302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i="1">
                <a:solidFill>
                  <a:srgbClr val="A0D9F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Idézet forrása</a:t>
            </a:r>
          </a:p>
        </p:txBody>
      </p:sp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A7C514C2-7024-42A8-880A-BF51EBEACC0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19075" y="403225"/>
            <a:ext cx="947737" cy="9032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15000" dirty="0">
                <a:solidFill>
                  <a:srgbClr val="A0D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hu-HU" altLang="hu-HU" sz="15000" dirty="0">
              <a:solidFill>
                <a:srgbClr val="A0D9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84823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szer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A2EB1AC2-EA88-4E9F-BD6C-C694EC1788CF}"/>
              </a:ext>
            </a:extLst>
          </p:cNvPr>
          <p:cNvSpPr/>
          <p:nvPr userDrawn="1"/>
        </p:nvSpPr>
        <p:spPr>
          <a:xfrm>
            <a:off x="10752000" y="0"/>
            <a:ext cx="1440000" cy="6858000"/>
          </a:xfrm>
          <a:prstGeom prst="rect">
            <a:avLst/>
          </a:prstGeom>
          <a:solidFill>
            <a:srgbClr val="123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DE176F4-C2C7-4874-B04F-B24B7AD1AF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999" y="5904278"/>
            <a:ext cx="1008000" cy="59563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D2C38229-9FAE-4377-8361-C2432BDE19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0"/>
            <a:ext cx="9972675" cy="128428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/>
            </a:lvl1pPr>
          </a:lstStyle>
          <a:p>
            <a:r>
              <a:rPr lang="hu-HU" dirty="0"/>
              <a:t>Diacím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CA5ABC-CFD2-45F7-8BF3-8FA7668F8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738312"/>
            <a:ext cx="9972675" cy="48434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10" name="Dia számának helye 5">
            <a:extLst>
              <a:ext uri="{FF2B5EF4-FFF2-40B4-BE49-F238E27FC236}">
                <a16:creationId xmlns:a16="http://schemas.microsoft.com/office/drawing/2014/main" id="{9C39196E-040E-4CC1-A6E1-671BC5414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45613"/>
            <a:ext cx="647700" cy="308598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328DD9A-06F4-4A0A-A883-239DA54D51C0}" type="slidenum">
              <a:rPr lang="hu-HU" smtClean="0"/>
              <a:pPr/>
              <a:t>‹#›</a:t>
            </a:fld>
            <a:endParaRPr lang="hu-HU" dirty="0"/>
          </a:p>
        </p:txBody>
      </p: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755BC8A9-6560-433A-A9F2-18DC783A187C}"/>
              </a:ext>
            </a:extLst>
          </p:cNvPr>
          <p:cNvCxnSpPr/>
          <p:nvPr userDrawn="1"/>
        </p:nvCxnSpPr>
        <p:spPr>
          <a:xfrm>
            <a:off x="647700" y="1284288"/>
            <a:ext cx="1447800" cy="0"/>
          </a:xfrm>
          <a:prstGeom prst="line">
            <a:avLst/>
          </a:prstGeom>
          <a:ln w="76200">
            <a:solidFill>
              <a:srgbClr val="1232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942455"/>
      </p:ext>
    </p:extLst>
  </p:cSld>
  <p:clrMapOvr>
    <a:masterClrMapping/>
  </p:clrMapOvr>
  <p:transition>
    <p:fade/>
  </p:transition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t hasáb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A2EB1AC2-EA88-4E9F-BD6C-C694EC1788CF}"/>
              </a:ext>
            </a:extLst>
          </p:cNvPr>
          <p:cNvSpPr/>
          <p:nvPr userDrawn="1"/>
        </p:nvSpPr>
        <p:spPr>
          <a:xfrm>
            <a:off x="10752000" y="0"/>
            <a:ext cx="1440000" cy="6858000"/>
          </a:xfrm>
          <a:prstGeom prst="rect">
            <a:avLst/>
          </a:prstGeom>
          <a:solidFill>
            <a:srgbClr val="123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DE176F4-C2C7-4874-B04F-B24B7AD1AF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999" y="5904278"/>
            <a:ext cx="1008000" cy="59563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D2C38229-9FAE-4377-8361-C2432BDE19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0"/>
            <a:ext cx="9972675" cy="128428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/>
            </a:lvl1pPr>
          </a:lstStyle>
          <a:p>
            <a:r>
              <a:rPr lang="hu-HU" dirty="0"/>
              <a:t>Diacím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CA5ABC-CFD2-45F7-8BF3-8FA7668F8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1738312"/>
            <a:ext cx="4895850" cy="48434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10" name="Dia számának helye 5">
            <a:extLst>
              <a:ext uri="{FF2B5EF4-FFF2-40B4-BE49-F238E27FC236}">
                <a16:creationId xmlns:a16="http://schemas.microsoft.com/office/drawing/2014/main" id="{9C39196E-040E-4CC1-A6E1-671BC5414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45613"/>
            <a:ext cx="647700" cy="308598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328DD9A-06F4-4A0A-A883-239DA54D51C0}" type="slidenum">
              <a:rPr lang="hu-HU" smtClean="0"/>
              <a:pPr/>
              <a:t>‹#›</a:t>
            </a:fld>
            <a:endParaRPr lang="hu-HU" dirty="0"/>
          </a:p>
        </p:txBody>
      </p: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755BC8A9-6560-433A-A9F2-18DC783A187C}"/>
              </a:ext>
            </a:extLst>
          </p:cNvPr>
          <p:cNvCxnSpPr/>
          <p:nvPr userDrawn="1"/>
        </p:nvCxnSpPr>
        <p:spPr>
          <a:xfrm>
            <a:off x="647700" y="1284288"/>
            <a:ext cx="1447800" cy="0"/>
          </a:xfrm>
          <a:prstGeom prst="line">
            <a:avLst/>
          </a:prstGeom>
          <a:ln w="76200">
            <a:solidFill>
              <a:srgbClr val="1232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3F299C51-5F57-4E0B-8C17-5D2D1DAC766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648324" y="1738312"/>
            <a:ext cx="4895850" cy="48434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062669459"/>
      </p:ext>
    </p:extLst>
  </p:cSld>
  <p:clrMapOvr>
    <a:masterClrMapping/>
  </p:clrMapOvr>
  <p:transition>
    <p:fade/>
  </p:transition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öveg és ké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A2EB1AC2-EA88-4E9F-BD6C-C694EC1788CF}"/>
              </a:ext>
            </a:extLst>
          </p:cNvPr>
          <p:cNvSpPr/>
          <p:nvPr userDrawn="1"/>
        </p:nvSpPr>
        <p:spPr>
          <a:xfrm>
            <a:off x="10752000" y="0"/>
            <a:ext cx="1440000" cy="6858000"/>
          </a:xfrm>
          <a:prstGeom prst="rect">
            <a:avLst/>
          </a:prstGeom>
          <a:solidFill>
            <a:srgbClr val="123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DE176F4-C2C7-4874-B04F-B24B7AD1AF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999" y="5904278"/>
            <a:ext cx="1008000" cy="595634"/>
          </a:xfrm>
          <a:prstGeom prst="rect">
            <a:avLst/>
          </a:prstGeom>
        </p:spPr>
      </p:pic>
      <p:sp>
        <p:nvSpPr>
          <p:cNvPr id="10" name="Dia számának helye 5">
            <a:extLst>
              <a:ext uri="{FF2B5EF4-FFF2-40B4-BE49-F238E27FC236}">
                <a16:creationId xmlns:a16="http://schemas.microsoft.com/office/drawing/2014/main" id="{9C39196E-040E-4CC1-A6E1-671BC5414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45613"/>
            <a:ext cx="647700" cy="308598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328DD9A-06F4-4A0A-A883-239DA54D51C0}" type="slidenum">
              <a:rPr lang="hu-HU" smtClean="0"/>
              <a:pPr/>
              <a:t>‹#›</a:t>
            </a:fld>
            <a:endParaRPr lang="hu-HU" dirty="0"/>
          </a:p>
        </p:txBody>
      </p: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755BC8A9-6560-433A-A9F2-18DC783A187C}"/>
              </a:ext>
            </a:extLst>
          </p:cNvPr>
          <p:cNvCxnSpPr/>
          <p:nvPr userDrawn="1"/>
        </p:nvCxnSpPr>
        <p:spPr>
          <a:xfrm>
            <a:off x="647700" y="1284288"/>
            <a:ext cx="1447800" cy="0"/>
          </a:xfrm>
          <a:prstGeom prst="line">
            <a:avLst/>
          </a:prstGeom>
          <a:ln w="76200">
            <a:solidFill>
              <a:srgbClr val="1232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Kép helye 2">
            <a:extLst>
              <a:ext uri="{FF2B5EF4-FFF2-40B4-BE49-F238E27FC236}">
                <a16:creationId xmlns:a16="http://schemas.microsoft.com/office/drawing/2014/main" id="{0D560E4F-0D43-42ED-8A3F-9218F7BBEC1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441524" y="0"/>
            <a:ext cx="4318647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dirty="0"/>
              <a:t>Kép beszúrásához kattintson az ikonra!</a:t>
            </a:r>
          </a:p>
        </p:txBody>
      </p:sp>
      <p:sp>
        <p:nvSpPr>
          <p:cNvPr id="18" name="Cím 1">
            <a:extLst>
              <a:ext uri="{FF2B5EF4-FFF2-40B4-BE49-F238E27FC236}">
                <a16:creationId xmlns:a16="http://schemas.microsoft.com/office/drawing/2014/main" id="{93866F6D-76F0-4EAD-A1C3-5962A9F21C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0"/>
            <a:ext cx="5662196" cy="128428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/>
            </a:lvl1pPr>
          </a:lstStyle>
          <a:p>
            <a:r>
              <a:rPr lang="hu-HU" dirty="0"/>
              <a:t>Diacím</a:t>
            </a:r>
          </a:p>
        </p:txBody>
      </p:sp>
      <p:sp>
        <p:nvSpPr>
          <p:cNvPr id="19" name="Tartalom helye 2">
            <a:extLst>
              <a:ext uri="{FF2B5EF4-FFF2-40B4-BE49-F238E27FC236}">
                <a16:creationId xmlns:a16="http://schemas.microsoft.com/office/drawing/2014/main" id="{A9BA71D3-8DF6-4D50-933F-577C15813CA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1500" y="1738312"/>
            <a:ext cx="5662195" cy="48434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179981833"/>
      </p:ext>
    </p:extLst>
  </p:cSld>
  <p:clrMapOvr>
    <a:masterClrMapping/>
  </p:clrMapOvr>
  <p:transition>
    <p:fade/>
  </p:transition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A2EB1AC2-EA88-4E9F-BD6C-C694EC1788CF}"/>
              </a:ext>
            </a:extLst>
          </p:cNvPr>
          <p:cNvSpPr/>
          <p:nvPr userDrawn="1"/>
        </p:nvSpPr>
        <p:spPr>
          <a:xfrm>
            <a:off x="10752000" y="0"/>
            <a:ext cx="1440000" cy="6858000"/>
          </a:xfrm>
          <a:prstGeom prst="rect">
            <a:avLst/>
          </a:prstGeom>
          <a:solidFill>
            <a:srgbClr val="123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DE176F4-C2C7-4874-B04F-B24B7AD1AF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999" y="5904278"/>
            <a:ext cx="1008000" cy="595634"/>
          </a:xfrm>
          <a:prstGeom prst="rect">
            <a:avLst/>
          </a:prstGeom>
        </p:spPr>
      </p:pic>
      <p:sp>
        <p:nvSpPr>
          <p:cNvPr id="17" name="Kép helye 2">
            <a:extLst>
              <a:ext uri="{FF2B5EF4-FFF2-40B4-BE49-F238E27FC236}">
                <a16:creationId xmlns:a16="http://schemas.microsoft.com/office/drawing/2014/main" id="{0D560E4F-0D43-42ED-8A3F-9218F7BBEC1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076017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dirty="0"/>
              <a:t>Egy nagy kép</a:t>
            </a:r>
            <a:br>
              <a:rPr lang="hu-HU" dirty="0"/>
            </a:br>
            <a:r>
              <a:rPr lang="hu-HU" dirty="0" err="1"/>
              <a:t>Kép</a:t>
            </a:r>
            <a:r>
              <a:rPr lang="hu-HU" dirty="0"/>
              <a:t> beszúrásához kattintson az ikonra!</a:t>
            </a: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764B312C-AEFC-4B3E-B03A-9BF48433BC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466726"/>
            <a:ext cx="5524500" cy="258127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 cap="small" baseline="0">
                <a:solidFill>
                  <a:schemeClr val="bg1"/>
                </a:solidFill>
                <a:highlight>
                  <a:srgbClr val="12326E"/>
                </a:highlight>
              </a:defRPr>
            </a:lvl1pPr>
          </a:lstStyle>
          <a:p>
            <a:r>
              <a:rPr lang="hu-HU" dirty="0"/>
              <a:t>KIEMELT SZÖVEG #1</a:t>
            </a:r>
          </a:p>
        </p:txBody>
      </p:sp>
      <p:sp>
        <p:nvSpPr>
          <p:cNvPr id="9" name="Szöveg helye 2">
            <a:extLst>
              <a:ext uri="{FF2B5EF4-FFF2-40B4-BE49-F238E27FC236}">
                <a16:creationId xmlns:a16="http://schemas.microsoft.com/office/drawing/2014/main" id="{DD9875AC-66FD-41CD-BBB8-E8357D6EE7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810000"/>
            <a:ext cx="5524500" cy="258127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000" b="1" cap="small" baseline="0">
                <a:solidFill>
                  <a:srgbClr val="12326E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hu-HU" dirty="0"/>
              <a:t>KIEMELT SZÖVEG #2</a:t>
            </a:r>
          </a:p>
        </p:txBody>
      </p:sp>
    </p:spTree>
    <p:extLst>
      <p:ext uri="{BB962C8B-B14F-4D97-AF65-F5344CB8AC3E}">
        <p14:creationId xmlns:p14="http://schemas.microsoft.com/office/powerpoint/2010/main" val="54931544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ró">
    <p:bg>
      <p:bgPr>
        <a:solidFill>
          <a:srgbClr val="1232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471514DE-0EF0-44FB-95BC-4B9CB74266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9" b="15046"/>
          <a:stretch/>
        </p:blipFill>
        <p:spPr>
          <a:xfrm>
            <a:off x="0" y="386687"/>
            <a:ext cx="7482056" cy="6471313"/>
          </a:xfrm>
          <a:prstGeom prst="rect">
            <a:avLst/>
          </a:prstGeom>
        </p:spPr>
      </p:pic>
      <p:sp>
        <p:nvSpPr>
          <p:cNvPr id="3" name="Alcím 2">
            <a:extLst>
              <a:ext uri="{FF2B5EF4-FFF2-40B4-BE49-F238E27FC236}">
                <a16:creationId xmlns:a16="http://schemas.microsoft.com/office/drawing/2014/main" id="{CFA65957-8B7E-47AD-8A9F-0B27CAF445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1501" y="3602038"/>
            <a:ext cx="8496300" cy="397844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hu-HU" sz="2000" b="1" i="0" baseline="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Név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C77D9A3F-59F1-4860-AF1D-40394C257A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556" y="4975401"/>
            <a:ext cx="2152616" cy="1272001"/>
          </a:xfrm>
          <a:prstGeom prst="rect">
            <a:avLst/>
          </a:prstGeom>
        </p:spPr>
      </p:pic>
      <p:sp>
        <p:nvSpPr>
          <p:cNvPr id="12" name="Szöveg helye 2">
            <a:extLst>
              <a:ext uri="{FF2B5EF4-FFF2-40B4-BE49-F238E27FC236}">
                <a16:creationId xmlns:a16="http://schemas.microsoft.com/office/drawing/2014/main" id="{0BDA8185-579F-46FF-83FE-EA0C387115A2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71501" y="4009407"/>
            <a:ext cx="8496300" cy="1766887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titulus</a:t>
            </a:r>
          </a:p>
          <a:p>
            <a:pPr lvl="0"/>
            <a:r>
              <a:rPr lang="hu-HU" dirty="0"/>
              <a:t>szervezeti egység</a:t>
            </a:r>
          </a:p>
          <a:p>
            <a:pPr lvl="0"/>
            <a:r>
              <a:rPr lang="hu-HU" dirty="0"/>
              <a:t>email cím</a:t>
            </a:r>
          </a:p>
          <a:p>
            <a:pPr lvl="0"/>
            <a:r>
              <a:rPr lang="hu-HU" dirty="0"/>
              <a:t>telefonszám</a:t>
            </a:r>
          </a:p>
          <a:p>
            <a:pPr lvl="0"/>
            <a:r>
              <a:rPr lang="hu-HU" dirty="0"/>
              <a:t>honlap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FABAE27F-D509-493B-BC89-D87339772F32}"/>
              </a:ext>
            </a:extLst>
          </p:cNvPr>
          <p:cNvSpPr txBox="1"/>
          <p:nvPr userDrawn="1"/>
        </p:nvSpPr>
        <p:spPr>
          <a:xfrm>
            <a:off x="571500" y="2548076"/>
            <a:ext cx="5799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b="1" dirty="0">
                <a:solidFill>
                  <a:schemeClr val="bg1"/>
                </a:solidFill>
              </a:rPr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340211535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 - világoskék">
    <p:bg>
      <p:bgPr>
        <a:solidFill>
          <a:srgbClr val="A0D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471514DE-0EF0-44FB-95BC-4B9CB74266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9" b="15046"/>
          <a:stretch/>
        </p:blipFill>
        <p:spPr>
          <a:xfrm>
            <a:off x="0" y="386687"/>
            <a:ext cx="7482056" cy="6471313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C77D9A3F-59F1-4860-AF1D-40394C257A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556" y="4975401"/>
            <a:ext cx="2152616" cy="1272001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4118D8A2-3ED0-40F1-A33D-FC195C7ACB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1" y="868362"/>
            <a:ext cx="84963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 cap="all" baseline="0">
                <a:solidFill>
                  <a:srgbClr val="12326E"/>
                </a:solidFill>
              </a:defRPr>
            </a:lvl1pPr>
          </a:lstStyle>
          <a:p>
            <a:r>
              <a:rPr lang="hu-HU" dirty="0"/>
              <a:t>Prezentáció címe</a:t>
            </a:r>
          </a:p>
        </p:txBody>
      </p:sp>
      <p:sp>
        <p:nvSpPr>
          <p:cNvPr id="9" name="Alcím 2">
            <a:extLst>
              <a:ext uri="{FF2B5EF4-FFF2-40B4-BE49-F238E27FC236}">
                <a16:creationId xmlns:a16="http://schemas.microsoft.com/office/drawing/2014/main" id="{D8BF4E6E-8CA3-4AFA-AA50-5078DD2905D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1501" y="3602038"/>
            <a:ext cx="8496300" cy="397844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hu-HU" sz="2000" b="1" i="0" baseline="0" dirty="0">
                <a:solidFill>
                  <a:srgbClr val="12326E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Név</a:t>
            </a:r>
          </a:p>
        </p:txBody>
      </p:sp>
      <p:sp>
        <p:nvSpPr>
          <p:cNvPr id="10" name="Szöveg helye 2">
            <a:extLst>
              <a:ext uri="{FF2B5EF4-FFF2-40B4-BE49-F238E27FC236}">
                <a16:creationId xmlns:a16="http://schemas.microsoft.com/office/drawing/2014/main" id="{D955A648-D5D6-42BF-A4AA-67E699B9CC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71501" y="4009407"/>
            <a:ext cx="8496300" cy="1766887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12326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titulus</a:t>
            </a:r>
          </a:p>
          <a:p>
            <a:pPr lvl="0"/>
            <a:r>
              <a:rPr lang="hu-HU" dirty="0"/>
              <a:t>szervezeti egység</a:t>
            </a:r>
          </a:p>
          <a:p>
            <a:pPr lvl="0"/>
            <a:r>
              <a:rPr lang="hu-HU" dirty="0"/>
              <a:t>dátum</a:t>
            </a:r>
          </a:p>
        </p:txBody>
      </p:sp>
    </p:spTree>
    <p:extLst>
      <p:ext uri="{BB962C8B-B14F-4D97-AF65-F5344CB8AC3E}">
        <p14:creationId xmlns:p14="http://schemas.microsoft.com/office/powerpoint/2010/main" val="254889395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 képpel - zö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Kép helye 21">
            <a:extLst>
              <a:ext uri="{FF2B5EF4-FFF2-40B4-BE49-F238E27FC236}">
                <a16:creationId xmlns:a16="http://schemas.microsoft.com/office/drawing/2014/main" id="{649BE1AD-D0D3-429D-B118-E6B9157CB81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000" b="0"/>
            </a:lvl1pPr>
          </a:lstStyle>
          <a:p>
            <a:r>
              <a:rPr lang="hu-HU" dirty="0"/>
              <a:t>Címdia képpel</a:t>
            </a:r>
            <a:br>
              <a:rPr lang="hu-HU" dirty="0"/>
            </a:br>
            <a:r>
              <a:rPr lang="hu-HU" dirty="0"/>
              <a:t>Kép beszúrásához kattintson az ikonra!</a:t>
            </a: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7C12C648-5EDF-4161-A758-3C3AE1A379A4}"/>
              </a:ext>
            </a:extLst>
          </p:cNvPr>
          <p:cNvSpPr/>
          <p:nvPr userDrawn="1"/>
        </p:nvSpPr>
        <p:spPr>
          <a:xfrm>
            <a:off x="1440002" y="0"/>
            <a:ext cx="4320002" cy="6858000"/>
          </a:xfrm>
          <a:prstGeom prst="rect">
            <a:avLst/>
          </a:prstGeom>
          <a:solidFill>
            <a:srgbClr val="0EA6CE"/>
          </a:solidFill>
          <a:ln>
            <a:noFill/>
          </a:ln>
          <a:effectLst>
            <a:glow rad="381000">
              <a:schemeClr val="tx1">
                <a:alpha val="1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Cím 1">
            <a:extLst>
              <a:ext uri="{FF2B5EF4-FFF2-40B4-BE49-F238E27FC236}">
                <a16:creationId xmlns:a16="http://schemas.microsoft.com/office/drawing/2014/main" id="{62F030D6-EB07-4799-8917-0F417E2B59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70753" y="868362"/>
            <a:ext cx="3677547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Prezentáció címe</a:t>
            </a:r>
          </a:p>
        </p:txBody>
      </p:sp>
      <p:sp>
        <p:nvSpPr>
          <p:cNvPr id="17" name="Alcím 2">
            <a:extLst>
              <a:ext uri="{FF2B5EF4-FFF2-40B4-BE49-F238E27FC236}">
                <a16:creationId xmlns:a16="http://schemas.microsoft.com/office/drawing/2014/main" id="{7B94807C-A4B2-46F7-8959-F2CB200B0388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770753" y="3602038"/>
            <a:ext cx="3677547" cy="397844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hu-HU" sz="2000" b="1" i="0" baseline="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Név</a:t>
            </a:r>
          </a:p>
        </p:txBody>
      </p:sp>
      <p:sp>
        <p:nvSpPr>
          <p:cNvPr id="18" name="Szöveg helye 2">
            <a:extLst>
              <a:ext uri="{FF2B5EF4-FFF2-40B4-BE49-F238E27FC236}">
                <a16:creationId xmlns:a16="http://schemas.microsoft.com/office/drawing/2014/main" id="{CEE43D6B-0755-4798-80AB-34868BAB07EF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770753" y="4009407"/>
            <a:ext cx="3677547" cy="1766887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titulus</a:t>
            </a:r>
          </a:p>
          <a:p>
            <a:pPr lvl="0"/>
            <a:r>
              <a:rPr lang="hu-HU" dirty="0"/>
              <a:t>szervezeti egység</a:t>
            </a:r>
          </a:p>
          <a:p>
            <a:pPr lvl="0"/>
            <a:r>
              <a:rPr lang="hu-HU" dirty="0"/>
              <a:t>dátum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BE3C1DCA-369A-4E0E-8825-5D2FACD71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53" y="5944088"/>
            <a:ext cx="1339980" cy="61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4302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 képpel - világoské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Kép helye 21">
            <a:extLst>
              <a:ext uri="{FF2B5EF4-FFF2-40B4-BE49-F238E27FC236}">
                <a16:creationId xmlns:a16="http://schemas.microsoft.com/office/drawing/2014/main" id="{649BE1AD-D0D3-429D-B118-E6B9157CB81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000" b="0"/>
            </a:lvl1pPr>
          </a:lstStyle>
          <a:p>
            <a:r>
              <a:rPr lang="hu-HU" dirty="0"/>
              <a:t>Címdia képpel</a:t>
            </a:r>
            <a:br>
              <a:rPr lang="hu-HU" dirty="0"/>
            </a:br>
            <a:r>
              <a:rPr lang="hu-HU" dirty="0"/>
              <a:t>Kép beszúrásához kattintson az ikonra!</a:t>
            </a: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7C12C648-5EDF-4161-A758-3C3AE1A379A4}"/>
              </a:ext>
            </a:extLst>
          </p:cNvPr>
          <p:cNvSpPr/>
          <p:nvPr userDrawn="1"/>
        </p:nvSpPr>
        <p:spPr>
          <a:xfrm>
            <a:off x="1440002" y="0"/>
            <a:ext cx="4320002" cy="6858000"/>
          </a:xfrm>
          <a:prstGeom prst="rect">
            <a:avLst/>
          </a:prstGeom>
          <a:solidFill>
            <a:srgbClr val="A0D9F7"/>
          </a:solidFill>
          <a:ln>
            <a:noFill/>
          </a:ln>
          <a:effectLst>
            <a:glow rad="381000">
              <a:schemeClr val="tx1">
                <a:alpha val="1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Cím 1">
            <a:extLst>
              <a:ext uri="{FF2B5EF4-FFF2-40B4-BE49-F238E27FC236}">
                <a16:creationId xmlns:a16="http://schemas.microsoft.com/office/drawing/2014/main" id="{62F030D6-EB07-4799-8917-0F417E2B59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70753" y="868362"/>
            <a:ext cx="3677547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cap="all" baseline="0">
                <a:solidFill>
                  <a:srgbClr val="12326E"/>
                </a:solidFill>
              </a:defRPr>
            </a:lvl1pPr>
          </a:lstStyle>
          <a:p>
            <a:r>
              <a:rPr lang="hu-HU" dirty="0"/>
              <a:t>Prezentáció címe</a:t>
            </a:r>
          </a:p>
        </p:txBody>
      </p:sp>
      <p:sp>
        <p:nvSpPr>
          <p:cNvPr id="17" name="Alcím 2">
            <a:extLst>
              <a:ext uri="{FF2B5EF4-FFF2-40B4-BE49-F238E27FC236}">
                <a16:creationId xmlns:a16="http://schemas.microsoft.com/office/drawing/2014/main" id="{7B94807C-A4B2-46F7-8959-F2CB200B0388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770753" y="3602038"/>
            <a:ext cx="3677547" cy="397844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hu-HU" sz="2000" b="1" i="0" baseline="0" dirty="0">
                <a:solidFill>
                  <a:srgbClr val="12326E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Név</a:t>
            </a:r>
          </a:p>
        </p:txBody>
      </p:sp>
      <p:sp>
        <p:nvSpPr>
          <p:cNvPr id="18" name="Szöveg helye 2">
            <a:extLst>
              <a:ext uri="{FF2B5EF4-FFF2-40B4-BE49-F238E27FC236}">
                <a16:creationId xmlns:a16="http://schemas.microsoft.com/office/drawing/2014/main" id="{CEE43D6B-0755-4798-80AB-34868BAB07EF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770753" y="4009407"/>
            <a:ext cx="3677547" cy="1766887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12326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titulus</a:t>
            </a:r>
          </a:p>
          <a:p>
            <a:pPr lvl="0"/>
            <a:r>
              <a:rPr lang="hu-HU" dirty="0"/>
              <a:t>szervezeti egység</a:t>
            </a:r>
          </a:p>
          <a:p>
            <a:pPr lvl="0"/>
            <a:r>
              <a:rPr lang="hu-HU" dirty="0"/>
              <a:t>dátum</a:t>
            </a:r>
          </a:p>
        </p:txBody>
      </p:sp>
      <p:pic>
        <p:nvPicPr>
          <p:cNvPr id="20" name="Kép 19">
            <a:extLst>
              <a:ext uri="{FF2B5EF4-FFF2-40B4-BE49-F238E27FC236}">
                <a16:creationId xmlns:a16="http://schemas.microsoft.com/office/drawing/2014/main" id="{6FB17759-27C2-4FEC-B735-B7B406E582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54" y="5904278"/>
            <a:ext cx="1008000" cy="59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2659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 - világoskék">
    <p:bg>
      <p:bgPr>
        <a:solidFill>
          <a:srgbClr val="A0D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D51D77A3-B78C-404E-A560-929080AC58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9" b="15046"/>
          <a:stretch/>
        </p:blipFill>
        <p:spPr>
          <a:xfrm>
            <a:off x="0" y="386687"/>
            <a:ext cx="7482056" cy="6471313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3046E4F-367A-46F7-BDE7-346F4B764D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999" y="5904278"/>
            <a:ext cx="1008000" cy="59563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CBB0268-1D7B-40E0-9534-EEEF7B77E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709738"/>
            <a:ext cx="9972674" cy="285273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>
                <a:solidFill>
                  <a:srgbClr val="12326E"/>
                </a:solidFill>
              </a:defRPr>
            </a:lvl1pPr>
          </a:lstStyle>
          <a:p>
            <a:r>
              <a:rPr lang="hu-HU" dirty="0"/>
              <a:t>Szakasz 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7F0CF4A-6700-4BBA-ACF2-CAD561E1985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1500" y="4570413"/>
            <a:ext cx="9972674" cy="1766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Rövid leírás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6524788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dézet - világoskék">
    <p:bg>
      <p:bgPr>
        <a:solidFill>
          <a:srgbClr val="A0D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33046E4F-367A-46F7-BDE7-346F4B764D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999" y="5904278"/>
            <a:ext cx="1008000" cy="59563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CBB0268-1D7B-40E0-9534-EEEF7B77E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709738"/>
            <a:ext cx="9972674" cy="419454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>
                <a:solidFill>
                  <a:srgbClr val="12326E"/>
                </a:solidFill>
              </a:defRPr>
            </a:lvl1pPr>
          </a:lstStyle>
          <a:p>
            <a:r>
              <a:rPr lang="hu-HU" dirty="0"/>
              <a:t>Idézet beszúrása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7F0CF4A-6700-4BBA-ACF2-CAD561E1985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1500" y="5904278"/>
            <a:ext cx="9972674" cy="43302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Idézet forrása</a:t>
            </a:r>
          </a:p>
        </p:txBody>
      </p:sp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A7C514C2-7024-42A8-880A-BF51EBEACC0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19075" y="403225"/>
            <a:ext cx="947737" cy="9032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1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hu-HU" altLang="hu-HU" sz="1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44820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szerű - világoské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A2EB1AC2-EA88-4E9F-BD6C-C694EC1788CF}"/>
              </a:ext>
            </a:extLst>
          </p:cNvPr>
          <p:cNvSpPr/>
          <p:nvPr userDrawn="1"/>
        </p:nvSpPr>
        <p:spPr>
          <a:xfrm>
            <a:off x="10752000" y="0"/>
            <a:ext cx="1440000" cy="6858000"/>
          </a:xfrm>
          <a:prstGeom prst="rect">
            <a:avLst/>
          </a:prstGeom>
          <a:solidFill>
            <a:srgbClr val="A0D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DE176F4-C2C7-4874-B04F-B24B7AD1AF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999" y="5904278"/>
            <a:ext cx="1008000" cy="59563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D2C38229-9FAE-4377-8361-C2432BDE19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0"/>
            <a:ext cx="9972675" cy="128428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/>
            </a:lvl1pPr>
          </a:lstStyle>
          <a:p>
            <a:r>
              <a:rPr lang="hu-HU" dirty="0"/>
              <a:t>Diacím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CA5ABC-CFD2-45F7-8BF3-8FA7668F8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738312"/>
            <a:ext cx="9972675" cy="4843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10" name="Dia számának helye 5">
            <a:extLst>
              <a:ext uri="{FF2B5EF4-FFF2-40B4-BE49-F238E27FC236}">
                <a16:creationId xmlns:a16="http://schemas.microsoft.com/office/drawing/2014/main" id="{9C39196E-040E-4CC1-A6E1-671BC5414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45613"/>
            <a:ext cx="647700" cy="308598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328DD9A-06F4-4A0A-A883-239DA54D51C0}" type="slidenum">
              <a:rPr lang="hu-HU" smtClean="0"/>
              <a:pPr/>
              <a:t>‹#›</a:t>
            </a:fld>
            <a:endParaRPr lang="hu-HU" dirty="0"/>
          </a:p>
        </p:txBody>
      </p: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755BC8A9-6560-433A-A9F2-18DC783A187C}"/>
              </a:ext>
            </a:extLst>
          </p:cNvPr>
          <p:cNvCxnSpPr/>
          <p:nvPr userDrawn="1"/>
        </p:nvCxnSpPr>
        <p:spPr>
          <a:xfrm>
            <a:off x="647700" y="1284288"/>
            <a:ext cx="1447800" cy="0"/>
          </a:xfrm>
          <a:prstGeom prst="line">
            <a:avLst/>
          </a:prstGeom>
          <a:ln w="76200">
            <a:solidFill>
              <a:srgbClr val="A0D9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3384775"/>
      </p:ext>
    </p:extLst>
  </p:cSld>
  <p:clrMapOvr>
    <a:masterClrMapping/>
  </p:clrMapOvr>
  <p:transition>
    <p:fade/>
  </p:transition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t hasábos - világoské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A2EB1AC2-EA88-4E9F-BD6C-C694EC1788CF}"/>
              </a:ext>
            </a:extLst>
          </p:cNvPr>
          <p:cNvSpPr/>
          <p:nvPr userDrawn="1"/>
        </p:nvSpPr>
        <p:spPr>
          <a:xfrm>
            <a:off x="10752000" y="0"/>
            <a:ext cx="1440000" cy="6858000"/>
          </a:xfrm>
          <a:prstGeom prst="rect">
            <a:avLst/>
          </a:prstGeom>
          <a:solidFill>
            <a:srgbClr val="A0D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DE176F4-C2C7-4874-B04F-B24B7AD1AF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999" y="5904278"/>
            <a:ext cx="1008000" cy="59563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D2C38229-9FAE-4377-8361-C2432BDE19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0"/>
            <a:ext cx="9972675" cy="128428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/>
            </a:lvl1pPr>
          </a:lstStyle>
          <a:p>
            <a:r>
              <a:rPr lang="hu-HU" dirty="0"/>
              <a:t>Diacím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CA5ABC-CFD2-45F7-8BF3-8FA7668F8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1738312"/>
            <a:ext cx="4895850" cy="48434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10" name="Dia számának helye 5">
            <a:extLst>
              <a:ext uri="{FF2B5EF4-FFF2-40B4-BE49-F238E27FC236}">
                <a16:creationId xmlns:a16="http://schemas.microsoft.com/office/drawing/2014/main" id="{9C39196E-040E-4CC1-A6E1-671BC5414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45613"/>
            <a:ext cx="647700" cy="308598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328DD9A-06F4-4A0A-A883-239DA54D51C0}" type="slidenum">
              <a:rPr lang="hu-HU" smtClean="0"/>
              <a:pPr/>
              <a:t>‹#›</a:t>
            </a:fld>
            <a:endParaRPr lang="hu-HU" dirty="0"/>
          </a:p>
        </p:txBody>
      </p: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755BC8A9-6560-433A-A9F2-18DC783A187C}"/>
              </a:ext>
            </a:extLst>
          </p:cNvPr>
          <p:cNvCxnSpPr/>
          <p:nvPr userDrawn="1"/>
        </p:nvCxnSpPr>
        <p:spPr>
          <a:xfrm>
            <a:off x="647700" y="1284288"/>
            <a:ext cx="1447800" cy="0"/>
          </a:xfrm>
          <a:prstGeom prst="line">
            <a:avLst/>
          </a:prstGeom>
          <a:ln w="76200">
            <a:solidFill>
              <a:srgbClr val="A0D9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3F299C51-5F57-4E0B-8C17-5D2D1DAC766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648324" y="1738312"/>
            <a:ext cx="4895850" cy="48434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48753102"/>
      </p:ext>
    </p:extLst>
  </p:cSld>
  <p:clrMapOvr>
    <a:masterClrMapping/>
  </p:clrMapOvr>
  <p:transition>
    <p:fade/>
  </p:transition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öveg és kép - világoské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A2EB1AC2-EA88-4E9F-BD6C-C694EC1788CF}"/>
              </a:ext>
            </a:extLst>
          </p:cNvPr>
          <p:cNvSpPr/>
          <p:nvPr userDrawn="1"/>
        </p:nvSpPr>
        <p:spPr>
          <a:xfrm>
            <a:off x="10752000" y="0"/>
            <a:ext cx="1440000" cy="6858000"/>
          </a:xfrm>
          <a:prstGeom prst="rect">
            <a:avLst/>
          </a:prstGeom>
          <a:solidFill>
            <a:srgbClr val="A0D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DE176F4-C2C7-4874-B04F-B24B7AD1AF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999" y="5904278"/>
            <a:ext cx="1008000" cy="595634"/>
          </a:xfrm>
          <a:prstGeom prst="rect">
            <a:avLst/>
          </a:prstGeom>
        </p:spPr>
      </p:pic>
      <p:sp>
        <p:nvSpPr>
          <p:cNvPr id="10" name="Dia számának helye 5">
            <a:extLst>
              <a:ext uri="{FF2B5EF4-FFF2-40B4-BE49-F238E27FC236}">
                <a16:creationId xmlns:a16="http://schemas.microsoft.com/office/drawing/2014/main" id="{9C39196E-040E-4CC1-A6E1-671BC5414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45613"/>
            <a:ext cx="647700" cy="308598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328DD9A-06F4-4A0A-A883-239DA54D51C0}" type="slidenum">
              <a:rPr lang="hu-HU" smtClean="0"/>
              <a:pPr/>
              <a:t>‹#›</a:t>
            </a:fld>
            <a:endParaRPr lang="hu-HU" dirty="0"/>
          </a:p>
        </p:txBody>
      </p: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755BC8A9-6560-433A-A9F2-18DC783A187C}"/>
              </a:ext>
            </a:extLst>
          </p:cNvPr>
          <p:cNvCxnSpPr/>
          <p:nvPr userDrawn="1"/>
        </p:nvCxnSpPr>
        <p:spPr>
          <a:xfrm>
            <a:off x="647700" y="1284288"/>
            <a:ext cx="1447800" cy="0"/>
          </a:xfrm>
          <a:prstGeom prst="line">
            <a:avLst/>
          </a:prstGeom>
          <a:ln w="76200">
            <a:solidFill>
              <a:srgbClr val="A0D9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Kép helye 2">
            <a:extLst>
              <a:ext uri="{FF2B5EF4-FFF2-40B4-BE49-F238E27FC236}">
                <a16:creationId xmlns:a16="http://schemas.microsoft.com/office/drawing/2014/main" id="{0D560E4F-0D43-42ED-8A3F-9218F7BBEC1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441524" y="0"/>
            <a:ext cx="4318647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dirty="0"/>
              <a:t>Kép beszúrásához kattintson az ikonra!</a:t>
            </a:r>
          </a:p>
        </p:txBody>
      </p:sp>
      <p:sp>
        <p:nvSpPr>
          <p:cNvPr id="18" name="Cím 1">
            <a:extLst>
              <a:ext uri="{FF2B5EF4-FFF2-40B4-BE49-F238E27FC236}">
                <a16:creationId xmlns:a16="http://schemas.microsoft.com/office/drawing/2014/main" id="{93866F6D-76F0-4EAD-A1C3-5962A9F21C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0"/>
            <a:ext cx="5662196" cy="128428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/>
            </a:lvl1pPr>
          </a:lstStyle>
          <a:p>
            <a:r>
              <a:rPr lang="hu-HU" dirty="0"/>
              <a:t>Diacím</a:t>
            </a:r>
          </a:p>
        </p:txBody>
      </p:sp>
      <p:sp>
        <p:nvSpPr>
          <p:cNvPr id="19" name="Tartalom helye 2">
            <a:extLst>
              <a:ext uri="{FF2B5EF4-FFF2-40B4-BE49-F238E27FC236}">
                <a16:creationId xmlns:a16="http://schemas.microsoft.com/office/drawing/2014/main" id="{A9BA71D3-8DF6-4D50-933F-577C15813CA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1500" y="1738312"/>
            <a:ext cx="5662195" cy="48434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1563557"/>
      </p:ext>
    </p:extLst>
  </p:cSld>
  <p:clrMapOvr>
    <a:masterClrMapping/>
  </p:clrMapOvr>
  <p:transition>
    <p:fade/>
  </p:transition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- világoské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ép helye 2">
            <a:extLst>
              <a:ext uri="{FF2B5EF4-FFF2-40B4-BE49-F238E27FC236}">
                <a16:creationId xmlns:a16="http://schemas.microsoft.com/office/drawing/2014/main" id="{C0B96C0D-4F1B-4275-BEF8-B2EBB59AE84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076017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dirty="0"/>
              <a:t>Egy nagy kép</a:t>
            </a:r>
            <a:br>
              <a:rPr lang="hu-HU" dirty="0"/>
            </a:br>
            <a:r>
              <a:rPr lang="hu-HU" dirty="0" err="1"/>
              <a:t>Kép</a:t>
            </a:r>
            <a:r>
              <a:rPr lang="hu-HU" dirty="0"/>
              <a:t> beszúrásához kattintson az ikonra!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A2EB1AC2-EA88-4E9F-BD6C-C694EC1788CF}"/>
              </a:ext>
            </a:extLst>
          </p:cNvPr>
          <p:cNvSpPr/>
          <p:nvPr userDrawn="1"/>
        </p:nvSpPr>
        <p:spPr>
          <a:xfrm>
            <a:off x="10752000" y="0"/>
            <a:ext cx="1440000" cy="6858000"/>
          </a:xfrm>
          <a:prstGeom prst="rect">
            <a:avLst/>
          </a:prstGeom>
          <a:solidFill>
            <a:srgbClr val="A0D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DE176F4-C2C7-4874-B04F-B24B7AD1AF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999" y="5904278"/>
            <a:ext cx="1008000" cy="595634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212B9193-B799-4D08-B2B8-DDAD3A0731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466726"/>
            <a:ext cx="5524500" cy="258127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 cap="small" baseline="0">
                <a:solidFill>
                  <a:schemeClr val="bg1"/>
                </a:solidFill>
                <a:highlight>
                  <a:srgbClr val="A0D9F7"/>
                </a:highlight>
              </a:defRPr>
            </a:lvl1pPr>
          </a:lstStyle>
          <a:p>
            <a:r>
              <a:rPr lang="hu-HU" dirty="0"/>
              <a:t>KIEMELT SZÖVEG #1</a:t>
            </a:r>
          </a:p>
        </p:txBody>
      </p:sp>
      <p:sp>
        <p:nvSpPr>
          <p:cNvPr id="10" name="Szöveg helye 2">
            <a:extLst>
              <a:ext uri="{FF2B5EF4-FFF2-40B4-BE49-F238E27FC236}">
                <a16:creationId xmlns:a16="http://schemas.microsoft.com/office/drawing/2014/main" id="{97E71C01-2296-47E8-9CB6-4FEE2C5B8B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810000"/>
            <a:ext cx="5524500" cy="258127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000" b="1" cap="small" baseline="0">
                <a:solidFill>
                  <a:srgbClr val="A0D9F7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hu-HU" dirty="0"/>
              <a:t>KIEMELT SZÖVEG #2</a:t>
            </a:r>
          </a:p>
        </p:txBody>
      </p:sp>
    </p:spTree>
    <p:extLst>
      <p:ext uri="{BB962C8B-B14F-4D97-AF65-F5344CB8AC3E}">
        <p14:creationId xmlns:p14="http://schemas.microsoft.com/office/powerpoint/2010/main" val="634534726"/>
      </p:ext>
    </p:extLst>
  </p:cSld>
  <p:clrMapOvr>
    <a:masterClrMapping/>
  </p:clrMapOvr>
  <p:transition>
    <p:fade/>
  </p:transition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ró - világoskék">
    <p:bg>
      <p:bgPr>
        <a:solidFill>
          <a:srgbClr val="A0D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471514DE-0EF0-44FB-95BC-4B9CB74266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9" b="15046"/>
          <a:stretch/>
        </p:blipFill>
        <p:spPr>
          <a:xfrm>
            <a:off x="0" y="386687"/>
            <a:ext cx="7482056" cy="6471313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C77D9A3F-59F1-4860-AF1D-40394C257A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556" y="4975401"/>
            <a:ext cx="2152616" cy="1272001"/>
          </a:xfrm>
          <a:prstGeom prst="rect">
            <a:avLst/>
          </a:prstGeom>
        </p:spPr>
      </p:pic>
      <p:sp>
        <p:nvSpPr>
          <p:cNvPr id="15" name="Alcím 2">
            <a:extLst>
              <a:ext uri="{FF2B5EF4-FFF2-40B4-BE49-F238E27FC236}">
                <a16:creationId xmlns:a16="http://schemas.microsoft.com/office/drawing/2014/main" id="{F5A90FAE-3700-4880-B5BE-FFB6EED224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1500" y="3602038"/>
            <a:ext cx="8496300" cy="397844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hu-HU" sz="2000" b="1" i="0" baseline="0" dirty="0">
                <a:solidFill>
                  <a:srgbClr val="12326E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Név</a:t>
            </a:r>
          </a:p>
        </p:txBody>
      </p:sp>
      <p:sp>
        <p:nvSpPr>
          <p:cNvPr id="16" name="Szöveg helye 2">
            <a:extLst>
              <a:ext uri="{FF2B5EF4-FFF2-40B4-BE49-F238E27FC236}">
                <a16:creationId xmlns:a16="http://schemas.microsoft.com/office/drawing/2014/main" id="{63BAE6C1-0E49-45FF-9566-F737407FF3E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71500" y="4009407"/>
            <a:ext cx="8496300" cy="1766887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12326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titulus</a:t>
            </a:r>
          </a:p>
          <a:p>
            <a:pPr lvl="0"/>
            <a:r>
              <a:rPr lang="hu-HU" dirty="0"/>
              <a:t>szervezeti egység</a:t>
            </a:r>
          </a:p>
          <a:p>
            <a:pPr lvl="0"/>
            <a:r>
              <a:rPr lang="hu-HU" dirty="0"/>
              <a:t>email cím</a:t>
            </a:r>
          </a:p>
          <a:p>
            <a:pPr lvl="0"/>
            <a:r>
              <a:rPr lang="hu-HU" dirty="0"/>
              <a:t>telefonszám</a:t>
            </a:r>
          </a:p>
          <a:p>
            <a:pPr lvl="0"/>
            <a:r>
              <a:rPr lang="hu-HU" dirty="0"/>
              <a:t>honlap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197DE88B-BEAA-49A7-85EB-B73350F956F7}"/>
              </a:ext>
            </a:extLst>
          </p:cNvPr>
          <p:cNvSpPr txBox="1"/>
          <p:nvPr userDrawn="1"/>
        </p:nvSpPr>
        <p:spPr>
          <a:xfrm>
            <a:off x="571500" y="2548076"/>
            <a:ext cx="5799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b="1" dirty="0">
                <a:solidFill>
                  <a:srgbClr val="12326E"/>
                </a:solidFill>
              </a:rPr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375964480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 - arany">
    <p:bg>
      <p:bgPr>
        <a:solidFill>
          <a:srgbClr val="D2B3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471514DE-0EF0-44FB-95BC-4B9CB74266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9" b="15046"/>
          <a:stretch/>
        </p:blipFill>
        <p:spPr>
          <a:xfrm>
            <a:off x="0" y="386687"/>
            <a:ext cx="7482056" cy="6471313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C77D9A3F-59F1-4860-AF1D-40394C257A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556" y="4975401"/>
            <a:ext cx="2152616" cy="1272001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547AAF71-5418-49A9-A803-4064220F9E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1" y="868362"/>
            <a:ext cx="84963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 cap="all" baseline="0">
                <a:solidFill>
                  <a:srgbClr val="12326E"/>
                </a:solidFill>
              </a:defRPr>
            </a:lvl1pPr>
          </a:lstStyle>
          <a:p>
            <a:r>
              <a:rPr lang="hu-HU" dirty="0"/>
              <a:t>Prezentáció címe</a:t>
            </a:r>
          </a:p>
        </p:txBody>
      </p:sp>
      <p:sp>
        <p:nvSpPr>
          <p:cNvPr id="9" name="Alcím 2">
            <a:extLst>
              <a:ext uri="{FF2B5EF4-FFF2-40B4-BE49-F238E27FC236}">
                <a16:creationId xmlns:a16="http://schemas.microsoft.com/office/drawing/2014/main" id="{4DC63135-2B89-4881-9BE0-B146F3ABE0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1501" y="3602038"/>
            <a:ext cx="8496300" cy="397844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hu-HU" sz="2000" b="1" i="0" baseline="0" dirty="0">
                <a:solidFill>
                  <a:srgbClr val="12326E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Név</a:t>
            </a:r>
          </a:p>
        </p:txBody>
      </p:sp>
      <p:sp>
        <p:nvSpPr>
          <p:cNvPr id="10" name="Szöveg helye 2">
            <a:extLst>
              <a:ext uri="{FF2B5EF4-FFF2-40B4-BE49-F238E27FC236}">
                <a16:creationId xmlns:a16="http://schemas.microsoft.com/office/drawing/2014/main" id="{B95368B1-4094-443C-8269-E8AE07F14C2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71501" y="4009407"/>
            <a:ext cx="8496300" cy="1766887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12326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titulus</a:t>
            </a:r>
          </a:p>
          <a:p>
            <a:pPr lvl="0"/>
            <a:r>
              <a:rPr lang="hu-HU" dirty="0"/>
              <a:t>szervezeti egység</a:t>
            </a:r>
          </a:p>
          <a:p>
            <a:pPr lvl="0"/>
            <a:r>
              <a:rPr lang="hu-HU" dirty="0"/>
              <a:t>dátum</a:t>
            </a:r>
          </a:p>
        </p:txBody>
      </p:sp>
    </p:spTree>
    <p:extLst>
      <p:ext uri="{BB962C8B-B14F-4D97-AF65-F5344CB8AC3E}">
        <p14:creationId xmlns:p14="http://schemas.microsoft.com/office/powerpoint/2010/main" val="52773307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 képpel - ara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Kép helye 21">
            <a:extLst>
              <a:ext uri="{FF2B5EF4-FFF2-40B4-BE49-F238E27FC236}">
                <a16:creationId xmlns:a16="http://schemas.microsoft.com/office/drawing/2014/main" id="{649BE1AD-D0D3-429D-B118-E6B9157CB81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000" b="0"/>
            </a:lvl1pPr>
          </a:lstStyle>
          <a:p>
            <a:r>
              <a:rPr lang="hu-HU" dirty="0"/>
              <a:t>Címdia képpel</a:t>
            </a:r>
            <a:br>
              <a:rPr lang="hu-HU" dirty="0"/>
            </a:br>
            <a:r>
              <a:rPr lang="hu-HU" dirty="0"/>
              <a:t>Kép beszúrásához kattintson az ikonra!</a:t>
            </a: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7C12C648-5EDF-4161-A758-3C3AE1A379A4}"/>
              </a:ext>
            </a:extLst>
          </p:cNvPr>
          <p:cNvSpPr/>
          <p:nvPr userDrawn="1"/>
        </p:nvSpPr>
        <p:spPr>
          <a:xfrm>
            <a:off x="1440002" y="0"/>
            <a:ext cx="4320002" cy="6858000"/>
          </a:xfrm>
          <a:prstGeom prst="rect">
            <a:avLst/>
          </a:prstGeom>
          <a:solidFill>
            <a:srgbClr val="D2B37C"/>
          </a:solidFill>
          <a:ln>
            <a:noFill/>
          </a:ln>
          <a:effectLst>
            <a:glow rad="381000">
              <a:schemeClr val="tx1">
                <a:alpha val="1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Cím 1">
            <a:extLst>
              <a:ext uri="{FF2B5EF4-FFF2-40B4-BE49-F238E27FC236}">
                <a16:creationId xmlns:a16="http://schemas.microsoft.com/office/drawing/2014/main" id="{62F030D6-EB07-4799-8917-0F417E2B59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70753" y="868362"/>
            <a:ext cx="3677547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cap="all" baseline="0">
                <a:solidFill>
                  <a:srgbClr val="12326E"/>
                </a:solidFill>
              </a:defRPr>
            </a:lvl1pPr>
          </a:lstStyle>
          <a:p>
            <a:r>
              <a:rPr lang="hu-HU" dirty="0"/>
              <a:t>Prezentáció címe</a:t>
            </a:r>
          </a:p>
        </p:txBody>
      </p:sp>
      <p:sp>
        <p:nvSpPr>
          <p:cNvPr id="17" name="Alcím 2">
            <a:extLst>
              <a:ext uri="{FF2B5EF4-FFF2-40B4-BE49-F238E27FC236}">
                <a16:creationId xmlns:a16="http://schemas.microsoft.com/office/drawing/2014/main" id="{7B94807C-A4B2-46F7-8959-F2CB200B0388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770753" y="3602038"/>
            <a:ext cx="3677547" cy="397844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hu-HU" sz="2000" b="1" i="0" baseline="0" dirty="0">
                <a:solidFill>
                  <a:srgbClr val="12326E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Név</a:t>
            </a:r>
          </a:p>
        </p:txBody>
      </p:sp>
      <p:sp>
        <p:nvSpPr>
          <p:cNvPr id="18" name="Szöveg helye 2">
            <a:extLst>
              <a:ext uri="{FF2B5EF4-FFF2-40B4-BE49-F238E27FC236}">
                <a16:creationId xmlns:a16="http://schemas.microsoft.com/office/drawing/2014/main" id="{CEE43D6B-0755-4798-80AB-34868BAB07EF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770753" y="4009407"/>
            <a:ext cx="3677547" cy="1766887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12326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titulus</a:t>
            </a:r>
          </a:p>
          <a:p>
            <a:pPr lvl="0"/>
            <a:r>
              <a:rPr lang="hu-HU" dirty="0"/>
              <a:t>szervezeti egység</a:t>
            </a:r>
          </a:p>
          <a:p>
            <a:pPr lvl="0"/>
            <a:r>
              <a:rPr lang="hu-HU" dirty="0"/>
              <a:t>dátum</a:t>
            </a:r>
          </a:p>
        </p:txBody>
      </p:sp>
      <p:pic>
        <p:nvPicPr>
          <p:cNvPr id="20" name="Kép 19">
            <a:extLst>
              <a:ext uri="{FF2B5EF4-FFF2-40B4-BE49-F238E27FC236}">
                <a16:creationId xmlns:a16="http://schemas.microsoft.com/office/drawing/2014/main" id="{6FB17759-27C2-4FEC-B735-B7B406E582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54" y="5904278"/>
            <a:ext cx="1008000" cy="59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33937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 - zöld">
    <p:bg>
      <p:bgPr>
        <a:solidFill>
          <a:srgbClr val="0E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33046E4F-367A-46F7-BDE7-346F4B764D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999" y="5904278"/>
            <a:ext cx="1008000" cy="59563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CBB0268-1D7B-40E0-9534-EEEF7B77E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709738"/>
            <a:ext cx="9972674" cy="285273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Szakasz 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7F0CF4A-6700-4BBA-ACF2-CAD561E1985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1500" y="4570413"/>
            <a:ext cx="9972674" cy="1766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Rövid leírás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8482785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 - arany">
    <p:bg>
      <p:bgPr>
        <a:solidFill>
          <a:srgbClr val="D2B3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D51D77A3-B78C-404E-A560-929080AC58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9" b="15046"/>
          <a:stretch/>
        </p:blipFill>
        <p:spPr>
          <a:xfrm>
            <a:off x="0" y="386687"/>
            <a:ext cx="7482056" cy="6471313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3046E4F-367A-46F7-BDE7-346F4B764D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999" y="5904278"/>
            <a:ext cx="1008000" cy="59563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CBB0268-1D7B-40E0-9534-EEEF7B77E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709738"/>
            <a:ext cx="9972674" cy="285273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>
                <a:solidFill>
                  <a:srgbClr val="12326E"/>
                </a:solidFill>
              </a:defRPr>
            </a:lvl1pPr>
          </a:lstStyle>
          <a:p>
            <a:r>
              <a:rPr lang="hu-HU" dirty="0"/>
              <a:t>Szakasz 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7F0CF4A-6700-4BBA-ACF2-CAD561E1985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1500" y="4570413"/>
            <a:ext cx="9972674" cy="1766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Rövid leírás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15899686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dézet - arany">
    <p:bg>
      <p:bgPr>
        <a:solidFill>
          <a:srgbClr val="D2B3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33046E4F-367A-46F7-BDE7-346F4B764D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999" y="5904278"/>
            <a:ext cx="1008000" cy="59563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CBB0268-1D7B-40E0-9534-EEEF7B77E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709738"/>
            <a:ext cx="9972674" cy="419454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>
                <a:solidFill>
                  <a:srgbClr val="12326E"/>
                </a:solidFill>
              </a:defRPr>
            </a:lvl1pPr>
          </a:lstStyle>
          <a:p>
            <a:r>
              <a:rPr lang="hu-HU" dirty="0"/>
              <a:t>Idézet beszúrása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7F0CF4A-6700-4BBA-ACF2-CAD561E1985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1500" y="5904278"/>
            <a:ext cx="9972674" cy="43302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Idézet forrása</a:t>
            </a:r>
          </a:p>
        </p:txBody>
      </p:sp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A7C514C2-7024-42A8-880A-BF51EBEACC0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19075" y="403225"/>
            <a:ext cx="947737" cy="9032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1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hu-HU" altLang="hu-HU" sz="1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984341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szerű - ara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A2EB1AC2-EA88-4E9F-BD6C-C694EC1788CF}"/>
              </a:ext>
            </a:extLst>
          </p:cNvPr>
          <p:cNvSpPr/>
          <p:nvPr userDrawn="1"/>
        </p:nvSpPr>
        <p:spPr>
          <a:xfrm>
            <a:off x="10752000" y="0"/>
            <a:ext cx="1440000" cy="6858000"/>
          </a:xfrm>
          <a:prstGeom prst="rect">
            <a:avLst/>
          </a:prstGeom>
          <a:solidFill>
            <a:srgbClr val="D2B3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DE176F4-C2C7-4874-B04F-B24B7AD1AF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999" y="5904278"/>
            <a:ext cx="1008000" cy="59563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D2C38229-9FAE-4377-8361-C2432BDE19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0"/>
            <a:ext cx="9972675" cy="128428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/>
            </a:lvl1pPr>
          </a:lstStyle>
          <a:p>
            <a:r>
              <a:rPr lang="hu-HU" dirty="0"/>
              <a:t>Diacím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CA5ABC-CFD2-45F7-8BF3-8FA7668F8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738312"/>
            <a:ext cx="9972675" cy="48434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10" name="Dia számának helye 5">
            <a:extLst>
              <a:ext uri="{FF2B5EF4-FFF2-40B4-BE49-F238E27FC236}">
                <a16:creationId xmlns:a16="http://schemas.microsoft.com/office/drawing/2014/main" id="{9C39196E-040E-4CC1-A6E1-671BC5414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45613"/>
            <a:ext cx="647700" cy="308598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328DD9A-06F4-4A0A-A883-239DA54D51C0}" type="slidenum">
              <a:rPr lang="hu-HU" smtClean="0"/>
              <a:pPr/>
              <a:t>‹#›</a:t>
            </a:fld>
            <a:endParaRPr lang="hu-HU" dirty="0"/>
          </a:p>
        </p:txBody>
      </p: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755BC8A9-6560-433A-A9F2-18DC783A187C}"/>
              </a:ext>
            </a:extLst>
          </p:cNvPr>
          <p:cNvCxnSpPr/>
          <p:nvPr userDrawn="1"/>
        </p:nvCxnSpPr>
        <p:spPr>
          <a:xfrm>
            <a:off x="647700" y="1284288"/>
            <a:ext cx="1447800" cy="0"/>
          </a:xfrm>
          <a:prstGeom prst="line">
            <a:avLst/>
          </a:prstGeom>
          <a:ln w="76200">
            <a:solidFill>
              <a:srgbClr val="D2B3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555391"/>
      </p:ext>
    </p:extLst>
  </p:cSld>
  <p:clrMapOvr>
    <a:masterClrMapping/>
  </p:clrMapOvr>
  <p:transition>
    <p:fade/>
  </p:transition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t hasábos - ara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A2EB1AC2-EA88-4E9F-BD6C-C694EC1788CF}"/>
              </a:ext>
            </a:extLst>
          </p:cNvPr>
          <p:cNvSpPr/>
          <p:nvPr userDrawn="1"/>
        </p:nvSpPr>
        <p:spPr>
          <a:xfrm>
            <a:off x="10752000" y="0"/>
            <a:ext cx="1440000" cy="6858000"/>
          </a:xfrm>
          <a:prstGeom prst="rect">
            <a:avLst/>
          </a:prstGeom>
          <a:solidFill>
            <a:srgbClr val="D2B3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DE176F4-C2C7-4874-B04F-B24B7AD1AF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999" y="5904278"/>
            <a:ext cx="1008000" cy="59563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D2C38229-9FAE-4377-8361-C2432BDE19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0"/>
            <a:ext cx="9972675" cy="128428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/>
            </a:lvl1pPr>
          </a:lstStyle>
          <a:p>
            <a:r>
              <a:rPr lang="hu-HU" dirty="0"/>
              <a:t>Diacím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CA5ABC-CFD2-45F7-8BF3-8FA7668F8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1738312"/>
            <a:ext cx="4895850" cy="48434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10" name="Dia számának helye 5">
            <a:extLst>
              <a:ext uri="{FF2B5EF4-FFF2-40B4-BE49-F238E27FC236}">
                <a16:creationId xmlns:a16="http://schemas.microsoft.com/office/drawing/2014/main" id="{9C39196E-040E-4CC1-A6E1-671BC5414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45613"/>
            <a:ext cx="647700" cy="308598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328DD9A-06F4-4A0A-A883-239DA54D51C0}" type="slidenum">
              <a:rPr lang="hu-HU" smtClean="0"/>
              <a:pPr/>
              <a:t>‹#›</a:t>
            </a:fld>
            <a:endParaRPr lang="hu-HU" dirty="0"/>
          </a:p>
        </p:txBody>
      </p: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755BC8A9-6560-433A-A9F2-18DC783A187C}"/>
              </a:ext>
            </a:extLst>
          </p:cNvPr>
          <p:cNvCxnSpPr/>
          <p:nvPr userDrawn="1"/>
        </p:nvCxnSpPr>
        <p:spPr>
          <a:xfrm>
            <a:off x="647700" y="1284288"/>
            <a:ext cx="1447800" cy="0"/>
          </a:xfrm>
          <a:prstGeom prst="line">
            <a:avLst/>
          </a:prstGeom>
          <a:ln w="76200">
            <a:solidFill>
              <a:srgbClr val="D2B3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3F299C51-5F57-4E0B-8C17-5D2D1DAC766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648324" y="1738312"/>
            <a:ext cx="4895850" cy="48434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662146716"/>
      </p:ext>
    </p:extLst>
  </p:cSld>
  <p:clrMapOvr>
    <a:masterClrMapping/>
  </p:clrMapOvr>
  <p:transition>
    <p:fade/>
  </p:transition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öveg és kép - ara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ím 1">
            <a:extLst>
              <a:ext uri="{FF2B5EF4-FFF2-40B4-BE49-F238E27FC236}">
                <a16:creationId xmlns:a16="http://schemas.microsoft.com/office/drawing/2014/main" id="{93866F6D-76F0-4EAD-A1C3-5962A9F21C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1"/>
            <a:ext cx="5662196" cy="128428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/>
            </a:lvl1pPr>
          </a:lstStyle>
          <a:p>
            <a:r>
              <a:rPr lang="hu-HU" dirty="0"/>
              <a:t>Diacím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A2EB1AC2-EA88-4E9F-BD6C-C694EC1788CF}"/>
              </a:ext>
            </a:extLst>
          </p:cNvPr>
          <p:cNvSpPr/>
          <p:nvPr userDrawn="1"/>
        </p:nvSpPr>
        <p:spPr>
          <a:xfrm>
            <a:off x="10752000" y="0"/>
            <a:ext cx="1440000" cy="6858000"/>
          </a:xfrm>
          <a:prstGeom prst="rect">
            <a:avLst/>
          </a:prstGeom>
          <a:solidFill>
            <a:srgbClr val="D2B3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DE176F4-C2C7-4874-B04F-B24B7AD1AF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999" y="5904278"/>
            <a:ext cx="1008000" cy="595634"/>
          </a:xfrm>
          <a:prstGeom prst="rect">
            <a:avLst/>
          </a:prstGeom>
        </p:spPr>
      </p:pic>
      <p:sp>
        <p:nvSpPr>
          <p:cNvPr id="10" name="Dia számának helye 5">
            <a:extLst>
              <a:ext uri="{FF2B5EF4-FFF2-40B4-BE49-F238E27FC236}">
                <a16:creationId xmlns:a16="http://schemas.microsoft.com/office/drawing/2014/main" id="{9C39196E-040E-4CC1-A6E1-671BC5414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45613"/>
            <a:ext cx="647700" cy="308598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328DD9A-06F4-4A0A-A883-239DA54D51C0}" type="slidenum">
              <a:rPr lang="hu-HU" smtClean="0"/>
              <a:pPr/>
              <a:t>‹#›</a:t>
            </a:fld>
            <a:endParaRPr lang="hu-HU" dirty="0"/>
          </a:p>
        </p:txBody>
      </p: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755BC8A9-6560-433A-A9F2-18DC783A187C}"/>
              </a:ext>
            </a:extLst>
          </p:cNvPr>
          <p:cNvCxnSpPr/>
          <p:nvPr userDrawn="1"/>
        </p:nvCxnSpPr>
        <p:spPr>
          <a:xfrm>
            <a:off x="647700" y="1284288"/>
            <a:ext cx="1447800" cy="0"/>
          </a:xfrm>
          <a:prstGeom prst="line">
            <a:avLst/>
          </a:prstGeom>
          <a:ln w="76200">
            <a:solidFill>
              <a:srgbClr val="D2B3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artalom helye 2">
            <a:extLst>
              <a:ext uri="{FF2B5EF4-FFF2-40B4-BE49-F238E27FC236}">
                <a16:creationId xmlns:a16="http://schemas.microsoft.com/office/drawing/2014/main" id="{A9BA71D3-8DF6-4D50-933F-577C15813CA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1500" y="1738312"/>
            <a:ext cx="5662195" cy="48434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9" name="Kép helye 2">
            <a:extLst>
              <a:ext uri="{FF2B5EF4-FFF2-40B4-BE49-F238E27FC236}">
                <a16:creationId xmlns:a16="http://schemas.microsoft.com/office/drawing/2014/main" id="{E697D57A-F2BF-46C0-8F97-E25C83545AAD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441524" y="0"/>
            <a:ext cx="4318647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dirty="0"/>
              <a:t>Kép beszúrásához kattintson az ikonra!</a:t>
            </a:r>
          </a:p>
        </p:txBody>
      </p:sp>
    </p:spTree>
    <p:extLst>
      <p:ext uri="{BB962C8B-B14F-4D97-AF65-F5344CB8AC3E}">
        <p14:creationId xmlns:p14="http://schemas.microsoft.com/office/powerpoint/2010/main" val="348965852"/>
      </p:ext>
    </p:extLst>
  </p:cSld>
  <p:clrMapOvr>
    <a:masterClrMapping/>
  </p:clrMapOvr>
  <p:transition>
    <p:fade/>
  </p:transition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- ara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ép helye 2">
            <a:extLst>
              <a:ext uri="{FF2B5EF4-FFF2-40B4-BE49-F238E27FC236}">
                <a16:creationId xmlns:a16="http://schemas.microsoft.com/office/drawing/2014/main" id="{22C00D0B-C0CD-4265-B049-C487C70B5A8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076017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dirty="0"/>
              <a:t>Egy nagy kép</a:t>
            </a:r>
            <a:br>
              <a:rPr lang="hu-HU" dirty="0"/>
            </a:br>
            <a:r>
              <a:rPr lang="hu-HU" dirty="0" err="1"/>
              <a:t>Kép</a:t>
            </a:r>
            <a:r>
              <a:rPr lang="hu-HU" dirty="0"/>
              <a:t> beszúrásához kattintson az ikonra!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A2EB1AC2-EA88-4E9F-BD6C-C694EC1788CF}"/>
              </a:ext>
            </a:extLst>
          </p:cNvPr>
          <p:cNvSpPr/>
          <p:nvPr userDrawn="1"/>
        </p:nvSpPr>
        <p:spPr>
          <a:xfrm>
            <a:off x="10752000" y="0"/>
            <a:ext cx="1440000" cy="6858000"/>
          </a:xfrm>
          <a:prstGeom prst="rect">
            <a:avLst/>
          </a:prstGeom>
          <a:solidFill>
            <a:srgbClr val="D2B3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DE176F4-C2C7-4874-B04F-B24B7AD1AF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999" y="5904278"/>
            <a:ext cx="1008000" cy="595634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C7889CC9-D81A-4CE4-89B5-FB8E8C94E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466726"/>
            <a:ext cx="5524500" cy="258127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 cap="small" baseline="0">
                <a:solidFill>
                  <a:schemeClr val="bg1"/>
                </a:solidFill>
                <a:highlight>
                  <a:srgbClr val="D2B37C"/>
                </a:highlight>
              </a:defRPr>
            </a:lvl1pPr>
          </a:lstStyle>
          <a:p>
            <a:r>
              <a:rPr lang="hu-HU" dirty="0"/>
              <a:t>KIEMELT SZÖVEG #1</a:t>
            </a:r>
          </a:p>
        </p:txBody>
      </p:sp>
      <p:sp>
        <p:nvSpPr>
          <p:cNvPr id="10" name="Szöveg helye 2">
            <a:extLst>
              <a:ext uri="{FF2B5EF4-FFF2-40B4-BE49-F238E27FC236}">
                <a16:creationId xmlns:a16="http://schemas.microsoft.com/office/drawing/2014/main" id="{149283EC-F7E2-470B-B3EA-F260407FDA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810000"/>
            <a:ext cx="5524500" cy="258127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000" b="1" cap="small" baseline="0">
                <a:solidFill>
                  <a:srgbClr val="D2B37C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hu-HU" dirty="0"/>
              <a:t>KIEMELT SZÖVEG #2</a:t>
            </a:r>
          </a:p>
        </p:txBody>
      </p:sp>
    </p:spTree>
    <p:extLst>
      <p:ext uri="{BB962C8B-B14F-4D97-AF65-F5344CB8AC3E}">
        <p14:creationId xmlns:p14="http://schemas.microsoft.com/office/powerpoint/2010/main" val="2180235236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ró - arany">
    <p:bg>
      <p:bgPr>
        <a:solidFill>
          <a:srgbClr val="D2B3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471514DE-0EF0-44FB-95BC-4B9CB74266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9" b="15046"/>
          <a:stretch/>
        </p:blipFill>
        <p:spPr>
          <a:xfrm>
            <a:off x="0" y="386687"/>
            <a:ext cx="7482056" cy="6471313"/>
          </a:xfrm>
          <a:prstGeom prst="rect">
            <a:avLst/>
          </a:prstGeom>
        </p:spPr>
      </p:pic>
      <p:sp>
        <p:nvSpPr>
          <p:cNvPr id="3" name="Alcím 2">
            <a:extLst>
              <a:ext uri="{FF2B5EF4-FFF2-40B4-BE49-F238E27FC236}">
                <a16:creationId xmlns:a16="http://schemas.microsoft.com/office/drawing/2014/main" id="{CFA65957-8B7E-47AD-8A9F-0B27CAF445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1500" y="3602038"/>
            <a:ext cx="8496300" cy="397844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hu-HU" sz="2000" b="1" i="0" baseline="0" dirty="0">
                <a:solidFill>
                  <a:srgbClr val="12326E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Név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C77D9A3F-59F1-4860-AF1D-40394C257A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556" y="4975401"/>
            <a:ext cx="2152616" cy="1272001"/>
          </a:xfrm>
          <a:prstGeom prst="rect">
            <a:avLst/>
          </a:prstGeom>
        </p:spPr>
      </p:pic>
      <p:sp>
        <p:nvSpPr>
          <p:cNvPr id="12" name="Szöveg helye 2">
            <a:extLst>
              <a:ext uri="{FF2B5EF4-FFF2-40B4-BE49-F238E27FC236}">
                <a16:creationId xmlns:a16="http://schemas.microsoft.com/office/drawing/2014/main" id="{0BDA8185-579F-46FF-83FE-EA0C387115A2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71500" y="4009407"/>
            <a:ext cx="8496300" cy="1766887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12326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titulus</a:t>
            </a:r>
          </a:p>
          <a:p>
            <a:pPr lvl="0"/>
            <a:r>
              <a:rPr lang="hu-HU" dirty="0"/>
              <a:t>szervezeti egység</a:t>
            </a:r>
          </a:p>
          <a:p>
            <a:pPr lvl="0"/>
            <a:r>
              <a:rPr lang="hu-HU" dirty="0"/>
              <a:t>email cím</a:t>
            </a:r>
          </a:p>
          <a:p>
            <a:pPr lvl="0"/>
            <a:r>
              <a:rPr lang="hu-HU" dirty="0"/>
              <a:t>telefonszám</a:t>
            </a:r>
          </a:p>
          <a:p>
            <a:pPr lvl="0"/>
            <a:r>
              <a:rPr lang="hu-HU" dirty="0"/>
              <a:t>honlap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B14C064C-B7FA-495C-BA2E-A8719ED8C22B}"/>
              </a:ext>
            </a:extLst>
          </p:cNvPr>
          <p:cNvSpPr txBox="1"/>
          <p:nvPr userDrawn="1"/>
        </p:nvSpPr>
        <p:spPr>
          <a:xfrm>
            <a:off x="571500" y="2548076"/>
            <a:ext cx="5799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b="1" dirty="0">
                <a:solidFill>
                  <a:srgbClr val="12326E"/>
                </a:solidFill>
              </a:rPr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373066153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dézet - zöld">
    <p:bg>
      <p:bgPr>
        <a:solidFill>
          <a:srgbClr val="0E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33046E4F-367A-46F7-BDE7-346F4B764D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999" y="5904278"/>
            <a:ext cx="1008000" cy="59563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CBB0268-1D7B-40E0-9534-EEEF7B77E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709738"/>
            <a:ext cx="9972674" cy="419454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Idézet beszúrása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7F0CF4A-6700-4BBA-ACF2-CAD561E1985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1500" y="5904278"/>
            <a:ext cx="9972674" cy="43302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Idézet forrása</a:t>
            </a:r>
          </a:p>
        </p:txBody>
      </p:sp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A7C514C2-7024-42A8-880A-BF51EBEACC0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19075" y="403225"/>
            <a:ext cx="947737" cy="903288"/>
          </a:xfrm>
          <a:prstGeom prst="rect">
            <a:avLst/>
          </a:prstGeom>
          <a:solidFill>
            <a:srgbClr val="0EA6CE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1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hu-HU" altLang="hu-HU" sz="1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47681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szerű - zö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A2EB1AC2-EA88-4E9F-BD6C-C694EC1788CF}"/>
              </a:ext>
            </a:extLst>
          </p:cNvPr>
          <p:cNvSpPr/>
          <p:nvPr userDrawn="1"/>
        </p:nvSpPr>
        <p:spPr>
          <a:xfrm>
            <a:off x="10752000" y="0"/>
            <a:ext cx="1440000" cy="6858000"/>
          </a:xfrm>
          <a:prstGeom prst="rect">
            <a:avLst/>
          </a:prstGeom>
          <a:solidFill>
            <a:srgbClr val="0EA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DE176F4-C2C7-4874-B04F-B24B7AD1AF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999" y="5904278"/>
            <a:ext cx="1008000" cy="59563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D2C38229-9FAE-4377-8361-C2432BDE19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0"/>
            <a:ext cx="9972675" cy="128428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/>
            </a:lvl1pPr>
          </a:lstStyle>
          <a:p>
            <a:r>
              <a:rPr lang="hu-HU" dirty="0"/>
              <a:t>Diacím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CA5ABC-CFD2-45F7-8BF3-8FA7668F8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738312"/>
            <a:ext cx="9972675" cy="48434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Dia számának helye 5">
            <a:extLst>
              <a:ext uri="{FF2B5EF4-FFF2-40B4-BE49-F238E27FC236}">
                <a16:creationId xmlns:a16="http://schemas.microsoft.com/office/drawing/2014/main" id="{9C39196E-040E-4CC1-A6E1-671BC5414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45613"/>
            <a:ext cx="647700" cy="308598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328DD9A-06F4-4A0A-A883-239DA54D51C0}" type="slidenum">
              <a:rPr lang="hu-HU" smtClean="0"/>
              <a:pPr/>
              <a:t>‹#›</a:t>
            </a:fld>
            <a:endParaRPr lang="hu-HU" dirty="0"/>
          </a:p>
        </p:txBody>
      </p: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755BC8A9-6560-433A-A9F2-18DC783A187C}"/>
              </a:ext>
            </a:extLst>
          </p:cNvPr>
          <p:cNvCxnSpPr/>
          <p:nvPr userDrawn="1"/>
        </p:nvCxnSpPr>
        <p:spPr>
          <a:xfrm>
            <a:off x="647700" y="1284288"/>
            <a:ext cx="1447800" cy="0"/>
          </a:xfrm>
          <a:prstGeom prst="line">
            <a:avLst/>
          </a:prstGeom>
          <a:ln w="76200">
            <a:solidFill>
              <a:srgbClr val="0EA6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5450815"/>
      </p:ext>
    </p:extLst>
  </p:cSld>
  <p:clrMapOvr>
    <a:masterClrMapping/>
  </p:clrMapOvr>
  <p:transition>
    <p:fade/>
  </p:transition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t hasábos - zö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A2EB1AC2-EA88-4E9F-BD6C-C694EC1788CF}"/>
              </a:ext>
            </a:extLst>
          </p:cNvPr>
          <p:cNvSpPr/>
          <p:nvPr userDrawn="1"/>
        </p:nvSpPr>
        <p:spPr>
          <a:xfrm>
            <a:off x="10752000" y="0"/>
            <a:ext cx="1440000" cy="6858000"/>
          </a:xfrm>
          <a:prstGeom prst="rect">
            <a:avLst/>
          </a:prstGeom>
          <a:solidFill>
            <a:srgbClr val="0EA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DE176F4-C2C7-4874-B04F-B24B7AD1AF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999" y="5904278"/>
            <a:ext cx="1008000" cy="59563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D2C38229-9FAE-4377-8361-C2432BDE19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0"/>
            <a:ext cx="9972675" cy="128428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/>
            </a:lvl1pPr>
          </a:lstStyle>
          <a:p>
            <a:r>
              <a:rPr lang="hu-HU" dirty="0"/>
              <a:t>Diacím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CA5ABC-CFD2-45F7-8BF3-8FA7668F8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1738312"/>
            <a:ext cx="4895850" cy="48434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Dia számának helye 5">
            <a:extLst>
              <a:ext uri="{FF2B5EF4-FFF2-40B4-BE49-F238E27FC236}">
                <a16:creationId xmlns:a16="http://schemas.microsoft.com/office/drawing/2014/main" id="{9C39196E-040E-4CC1-A6E1-671BC5414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45613"/>
            <a:ext cx="647700" cy="308598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328DD9A-06F4-4A0A-A883-239DA54D51C0}" type="slidenum">
              <a:rPr lang="hu-HU" smtClean="0"/>
              <a:pPr/>
              <a:t>‹#›</a:t>
            </a:fld>
            <a:endParaRPr lang="hu-HU" dirty="0"/>
          </a:p>
        </p:txBody>
      </p: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755BC8A9-6560-433A-A9F2-18DC783A187C}"/>
              </a:ext>
            </a:extLst>
          </p:cNvPr>
          <p:cNvCxnSpPr/>
          <p:nvPr userDrawn="1"/>
        </p:nvCxnSpPr>
        <p:spPr>
          <a:xfrm>
            <a:off x="647700" y="1284288"/>
            <a:ext cx="1447800" cy="0"/>
          </a:xfrm>
          <a:prstGeom prst="line">
            <a:avLst/>
          </a:prstGeom>
          <a:ln w="76200">
            <a:solidFill>
              <a:srgbClr val="0EA6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3F299C51-5F57-4E0B-8C17-5D2D1DAC766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648324" y="1738312"/>
            <a:ext cx="4895850" cy="48434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60511543"/>
      </p:ext>
    </p:extLst>
  </p:cSld>
  <p:clrMapOvr>
    <a:masterClrMapping/>
  </p:clrMapOvr>
  <p:transition>
    <p:fade/>
  </p:transition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öveg és kép - zö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A2EB1AC2-EA88-4E9F-BD6C-C694EC1788CF}"/>
              </a:ext>
            </a:extLst>
          </p:cNvPr>
          <p:cNvSpPr/>
          <p:nvPr userDrawn="1"/>
        </p:nvSpPr>
        <p:spPr>
          <a:xfrm>
            <a:off x="10752000" y="0"/>
            <a:ext cx="1440000" cy="6858000"/>
          </a:xfrm>
          <a:prstGeom prst="rect">
            <a:avLst/>
          </a:prstGeom>
          <a:solidFill>
            <a:srgbClr val="0EA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DE176F4-C2C7-4874-B04F-B24B7AD1AF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999" y="5904278"/>
            <a:ext cx="1008000" cy="595634"/>
          </a:xfrm>
          <a:prstGeom prst="rect">
            <a:avLst/>
          </a:prstGeom>
        </p:spPr>
      </p:pic>
      <p:sp>
        <p:nvSpPr>
          <p:cNvPr id="10" name="Dia számának helye 5">
            <a:extLst>
              <a:ext uri="{FF2B5EF4-FFF2-40B4-BE49-F238E27FC236}">
                <a16:creationId xmlns:a16="http://schemas.microsoft.com/office/drawing/2014/main" id="{9C39196E-040E-4CC1-A6E1-671BC5414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45613"/>
            <a:ext cx="647700" cy="308598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328DD9A-06F4-4A0A-A883-239DA54D51C0}" type="slidenum">
              <a:rPr lang="hu-HU" smtClean="0"/>
              <a:pPr/>
              <a:t>‹#›</a:t>
            </a:fld>
            <a:endParaRPr lang="hu-HU" dirty="0"/>
          </a:p>
        </p:txBody>
      </p: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755BC8A9-6560-433A-A9F2-18DC783A187C}"/>
              </a:ext>
            </a:extLst>
          </p:cNvPr>
          <p:cNvCxnSpPr/>
          <p:nvPr userDrawn="1"/>
        </p:nvCxnSpPr>
        <p:spPr>
          <a:xfrm>
            <a:off x="647700" y="1284288"/>
            <a:ext cx="1447800" cy="0"/>
          </a:xfrm>
          <a:prstGeom prst="line">
            <a:avLst/>
          </a:prstGeom>
          <a:ln w="76200">
            <a:solidFill>
              <a:srgbClr val="0EA6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Kép helye 2">
            <a:extLst>
              <a:ext uri="{FF2B5EF4-FFF2-40B4-BE49-F238E27FC236}">
                <a16:creationId xmlns:a16="http://schemas.microsoft.com/office/drawing/2014/main" id="{0D560E4F-0D43-42ED-8A3F-9218F7BBEC1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441524" y="0"/>
            <a:ext cx="4318647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dirty="0"/>
              <a:t>Kép beszúrásához kattintson az ikonra!</a:t>
            </a:r>
          </a:p>
        </p:txBody>
      </p:sp>
      <p:sp>
        <p:nvSpPr>
          <p:cNvPr id="18" name="Cím 1">
            <a:extLst>
              <a:ext uri="{FF2B5EF4-FFF2-40B4-BE49-F238E27FC236}">
                <a16:creationId xmlns:a16="http://schemas.microsoft.com/office/drawing/2014/main" id="{93866F6D-76F0-4EAD-A1C3-5962A9F21C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0"/>
            <a:ext cx="5662196" cy="128428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/>
            </a:lvl1pPr>
          </a:lstStyle>
          <a:p>
            <a:r>
              <a:rPr lang="hu-HU" dirty="0"/>
              <a:t>Diacím</a:t>
            </a:r>
          </a:p>
        </p:txBody>
      </p:sp>
      <p:sp>
        <p:nvSpPr>
          <p:cNvPr id="19" name="Tartalom helye 2">
            <a:extLst>
              <a:ext uri="{FF2B5EF4-FFF2-40B4-BE49-F238E27FC236}">
                <a16:creationId xmlns:a16="http://schemas.microsoft.com/office/drawing/2014/main" id="{A9BA71D3-8DF6-4D50-933F-577C15813CA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1500" y="1738312"/>
            <a:ext cx="5662195" cy="48434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67404269"/>
      </p:ext>
    </p:extLst>
  </p:cSld>
  <p:clrMapOvr>
    <a:masterClrMapping/>
  </p:clrMapOvr>
  <p:transition>
    <p:fade/>
  </p:transition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- zö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Kép helye 2">
            <a:extLst>
              <a:ext uri="{FF2B5EF4-FFF2-40B4-BE49-F238E27FC236}">
                <a16:creationId xmlns:a16="http://schemas.microsoft.com/office/drawing/2014/main" id="{0D560E4F-0D43-42ED-8A3F-9218F7BBEC1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076017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dirty="0"/>
              <a:t>Egy nagy kép</a:t>
            </a:r>
            <a:br>
              <a:rPr lang="hu-HU" dirty="0"/>
            </a:br>
            <a:r>
              <a:rPr lang="hu-HU" dirty="0" err="1"/>
              <a:t>Kép</a:t>
            </a:r>
            <a:r>
              <a:rPr lang="hu-HU" dirty="0"/>
              <a:t> beszúrásához kattintson az ikonra!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A2EB1AC2-EA88-4E9F-BD6C-C694EC1788CF}"/>
              </a:ext>
            </a:extLst>
          </p:cNvPr>
          <p:cNvSpPr/>
          <p:nvPr userDrawn="1"/>
        </p:nvSpPr>
        <p:spPr>
          <a:xfrm>
            <a:off x="10752000" y="0"/>
            <a:ext cx="1440000" cy="6858000"/>
          </a:xfrm>
          <a:prstGeom prst="rect">
            <a:avLst/>
          </a:prstGeom>
          <a:solidFill>
            <a:srgbClr val="0EA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DE176F4-C2C7-4874-B04F-B24B7AD1AF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999" y="5904278"/>
            <a:ext cx="1008000" cy="595634"/>
          </a:xfrm>
          <a:prstGeom prst="rect">
            <a:avLst/>
          </a:prstGeom>
        </p:spPr>
      </p:pic>
      <p:sp>
        <p:nvSpPr>
          <p:cNvPr id="18" name="Cím 1">
            <a:extLst>
              <a:ext uri="{FF2B5EF4-FFF2-40B4-BE49-F238E27FC236}">
                <a16:creationId xmlns:a16="http://schemas.microsoft.com/office/drawing/2014/main" id="{93866F6D-76F0-4EAD-A1C3-5962A9F21C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466726"/>
            <a:ext cx="5524500" cy="2581274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>
              <a:defRPr sz="4000" b="1" cap="small" baseline="0">
                <a:solidFill>
                  <a:schemeClr val="bg1"/>
                </a:solidFill>
                <a:highlight>
                  <a:srgbClr val="0EA6CE"/>
                </a:highlight>
              </a:defRPr>
            </a:lvl1pPr>
          </a:lstStyle>
          <a:p>
            <a:r>
              <a:rPr lang="hu-HU" dirty="0"/>
              <a:t>KIEMELT SZÖVEG #1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AA59D66-8A71-4E07-8BE5-D003343474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810000"/>
            <a:ext cx="5524500" cy="258127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000" b="1" cap="small" baseline="0">
                <a:solidFill>
                  <a:srgbClr val="0EA6CE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hu-HU" dirty="0"/>
              <a:t>KIEMELT SZÖVEG #2</a:t>
            </a:r>
          </a:p>
        </p:txBody>
      </p:sp>
    </p:spTree>
    <p:extLst>
      <p:ext uri="{BB962C8B-B14F-4D97-AF65-F5344CB8AC3E}">
        <p14:creationId xmlns:p14="http://schemas.microsoft.com/office/powerpoint/2010/main" val="222661360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ró - zöld">
    <p:bg>
      <p:bgPr>
        <a:solidFill>
          <a:srgbClr val="0E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471514DE-0EF0-44FB-95BC-4B9CB74266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9" b="15046"/>
          <a:stretch/>
        </p:blipFill>
        <p:spPr>
          <a:xfrm>
            <a:off x="0" y="386687"/>
            <a:ext cx="7482056" cy="6471313"/>
          </a:xfrm>
          <a:prstGeom prst="rect">
            <a:avLst/>
          </a:prstGeom>
        </p:spPr>
      </p:pic>
      <p:sp>
        <p:nvSpPr>
          <p:cNvPr id="3" name="Alcím 2">
            <a:extLst>
              <a:ext uri="{FF2B5EF4-FFF2-40B4-BE49-F238E27FC236}">
                <a16:creationId xmlns:a16="http://schemas.microsoft.com/office/drawing/2014/main" id="{CFA65957-8B7E-47AD-8A9F-0B27CAF445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1501" y="3602038"/>
            <a:ext cx="7810500" cy="397844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hu-HU" sz="2000" b="1" i="0" baseline="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Név</a:t>
            </a:r>
          </a:p>
        </p:txBody>
      </p:sp>
      <p:sp>
        <p:nvSpPr>
          <p:cNvPr id="12" name="Szöveg helye 2">
            <a:extLst>
              <a:ext uri="{FF2B5EF4-FFF2-40B4-BE49-F238E27FC236}">
                <a16:creationId xmlns:a16="http://schemas.microsoft.com/office/drawing/2014/main" id="{0BDA8185-579F-46FF-83FE-EA0C387115A2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71501" y="4009407"/>
            <a:ext cx="7810500" cy="1766887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titulus</a:t>
            </a:r>
          </a:p>
          <a:p>
            <a:pPr lvl="0"/>
            <a:r>
              <a:rPr lang="hu-HU" dirty="0"/>
              <a:t>szervezeti egység</a:t>
            </a:r>
          </a:p>
          <a:p>
            <a:pPr lvl="0"/>
            <a:r>
              <a:rPr lang="hu-HU" dirty="0"/>
              <a:t>email cím</a:t>
            </a:r>
          </a:p>
          <a:p>
            <a:pPr lvl="0"/>
            <a:r>
              <a:rPr lang="hu-HU" dirty="0"/>
              <a:t>telefonszám</a:t>
            </a:r>
          </a:p>
          <a:p>
            <a:pPr lvl="0"/>
            <a:r>
              <a:rPr lang="hu-HU" dirty="0"/>
              <a:t>honlap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FABAE27F-D509-493B-BC89-D87339772F32}"/>
              </a:ext>
            </a:extLst>
          </p:cNvPr>
          <p:cNvSpPr txBox="1"/>
          <p:nvPr userDrawn="1"/>
        </p:nvSpPr>
        <p:spPr>
          <a:xfrm>
            <a:off x="571500" y="2548076"/>
            <a:ext cx="5799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b="1" dirty="0">
                <a:solidFill>
                  <a:schemeClr val="bg1"/>
                </a:solidFill>
              </a:rPr>
              <a:t>Köszönöm a figyelmet!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2F01D987-4526-4BB3-8BFB-92170AA476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820" y="4957821"/>
            <a:ext cx="2962680" cy="135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5900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245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1" r:id="rId3"/>
    <p:sldLayoutId id="2147483662" r:id="rId4"/>
    <p:sldLayoutId id="2147483650" r:id="rId5"/>
    <p:sldLayoutId id="2147483659" r:id="rId6"/>
    <p:sldLayoutId id="2147483660" r:id="rId7"/>
    <p:sldLayoutId id="2147483661" r:id="rId8"/>
    <p:sldLayoutId id="2147483658" r:id="rId9"/>
  </p:sldLayoutIdLst>
  <p:transition>
    <p:fad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2326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2326E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2326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2326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2326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2326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509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p:transition>
    <p:fad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2326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2326E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2326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2326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2326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2326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346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8" r:id="rId2"/>
    <p:sldLayoutId id="2147483680" r:id="rId3"/>
    <p:sldLayoutId id="2147483681" r:id="rId4"/>
    <p:sldLayoutId id="2147483668" r:id="rId5"/>
    <p:sldLayoutId id="2147483670" r:id="rId6"/>
    <p:sldLayoutId id="2147483671" r:id="rId7"/>
    <p:sldLayoutId id="2147483672" r:id="rId8"/>
    <p:sldLayoutId id="2147483682" r:id="rId9"/>
  </p:sldLayoutIdLst>
  <p:transition>
    <p:fad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2326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2326E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2326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2326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2326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2326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38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9" r:id="rId2"/>
    <p:sldLayoutId id="2147483685" r:id="rId3"/>
    <p:sldLayoutId id="2147483686" r:id="rId4"/>
    <p:sldLayoutId id="2147483674" r:id="rId5"/>
    <p:sldLayoutId id="2147483675" r:id="rId6"/>
    <p:sldLayoutId id="2147483676" r:id="rId7"/>
    <p:sldLayoutId id="2147483677" r:id="rId8"/>
    <p:sldLayoutId id="2147483687" r:id="rId9"/>
  </p:sldLayoutIdLst>
  <p:transition>
    <p:fad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2326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2326E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2326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2326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2326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2326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otlet.budapest.hu/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A9DA1B0-B6F4-4122-A645-D7CECE3B0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868362"/>
            <a:ext cx="8178217" cy="2387600"/>
          </a:xfrm>
        </p:spPr>
        <p:txBody>
          <a:bodyPr/>
          <a:lstStyle/>
          <a:p>
            <a:r>
              <a:rPr lang="hu-HU" dirty="0"/>
              <a:t>KÖZÖSSÉGI KÖLTSÉGVETÉS 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F4D364E-E1F1-4164-B7A4-2A9A3DB1ED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Schanz Judit / Sain Mátyás / </a:t>
            </a:r>
            <a:r>
              <a:rPr lang="hu-HU" dirty="0" err="1"/>
              <a:t>Mihálz</a:t>
            </a:r>
            <a:r>
              <a:rPr lang="hu-HU" dirty="0"/>
              <a:t> Réka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D8AE554-B6A0-47C0-AAFF-87F693EA11EC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lvl="0"/>
            <a:r>
              <a:rPr lang="hu-HU" dirty="0"/>
              <a:t>Budapest Főpolgármesteri Hivatal</a:t>
            </a:r>
          </a:p>
          <a:p>
            <a:pPr lvl="0"/>
            <a:r>
              <a:rPr lang="hu-HU" dirty="0"/>
              <a:t>Nyitott Budapest Osztály</a:t>
            </a:r>
          </a:p>
          <a:p>
            <a:pPr lvl="0"/>
            <a:endParaRPr lang="hu-HU" dirty="0"/>
          </a:p>
          <a:p>
            <a:pPr lvl="0"/>
            <a:r>
              <a:rPr lang="hu-HU" dirty="0"/>
              <a:t>2022.11.10</a:t>
            </a:r>
          </a:p>
        </p:txBody>
      </p:sp>
    </p:spTree>
    <p:extLst>
      <p:ext uri="{BB962C8B-B14F-4D97-AF65-F5344CB8AC3E}">
        <p14:creationId xmlns:p14="http://schemas.microsoft.com/office/powerpoint/2010/main" val="371672065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5F15E32-A3EF-4AF6-A3C3-FBB3F07BB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 az az ötletfejlesztés?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1DC6572-B0E8-4390-BF74-9138C0885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Vannak ötletek, amelyeket</a:t>
            </a:r>
            <a:r>
              <a:rPr lang="hu-H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hu-HU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tartalmilag</a:t>
            </a:r>
            <a:r>
              <a:rPr lang="hu-H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is átírunk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ennek az oka mindig az, hogy a szakmailag illetékes főosztály csak ilyen formán támogatja.</a:t>
            </a:r>
          </a:p>
          <a:p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Vannak ötletek, amelyeket másokkal </a:t>
            </a:r>
            <a:r>
              <a:rPr lang="hu-H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összevonunk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Ez jellemzően 3 okból történik:</a:t>
            </a:r>
            <a:endParaRPr lang="hu-HU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</a:p>
          <a:p>
            <a:r>
              <a:rPr lang="hu-HU" sz="2400" dirty="0">
                <a:latin typeface="Calibri" panose="020F0502020204030204" pitchFamily="34" charset="0"/>
                <a:ea typeface="Calibri" panose="020F0502020204030204" pitchFamily="34" charset="0"/>
              </a:rPr>
              <a:t>	1. 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Hasonló problémára keresi a választ.</a:t>
            </a:r>
          </a:p>
          <a:p>
            <a:r>
              <a:rPr lang="hu-HU" sz="2400" dirty="0">
                <a:latin typeface="Calibri" panose="020F0502020204030204" pitchFamily="34" charset="0"/>
                <a:ea typeface="Calibri" panose="020F0502020204030204" pitchFamily="34" charset="0"/>
              </a:rPr>
              <a:t>	2. 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Túl sok az igény, a fejlesztési keret csak egy részére lesz elég.  </a:t>
            </a:r>
          </a:p>
          <a:p>
            <a:r>
              <a:rPr lang="hu-HU" sz="2400" dirty="0">
                <a:latin typeface="Calibri" panose="020F0502020204030204" pitchFamily="34" charset="0"/>
                <a:ea typeface="Calibri" panose="020F0502020204030204" pitchFamily="34" charset="0"/>
              </a:rPr>
              <a:t>	3. 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Túl komplex, sok helyi szereplővel kéne a részleteket letárgyalni.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90DB23F-6E38-403C-A999-8DB848110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DD9A-06F4-4A0A-A883-239DA54D51C0}" type="slidenum">
              <a:rPr lang="hu-HU" smtClean="0"/>
              <a:pPr/>
              <a:t>10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909652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E08C875-B5C2-450B-B311-AB6807B7A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Szavazólapos ötletformátum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51B236A-7BF3-4050-B049-81103CECF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Minden támogatott ötletet átfogalmazunk, lerövidítünk, próbálunk közérthetővé tenni:</a:t>
            </a:r>
          </a:p>
          <a:p>
            <a:pPr>
              <a:spcAft>
                <a:spcPts val="1200"/>
              </a:spcAft>
            </a:pP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Főváros az ebben a szövegváltozatban leírtak teljesítését vállalja, ha nyer az ötlet</a:t>
            </a:r>
          </a:p>
          <a:p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 közösségi költségvetési tanács is ezeket értékelte)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18C7D9C-4A03-49AB-B134-038E20C73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DD9A-06F4-4A0A-A883-239DA54D51C0}" type="slidenum">
              <a:rPr lang="hu-HU" smtClean="0"/>
              <a:pPr/>
              <a:t>11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4995677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>
            <a:extLst>
              <a:ext uri="{FF2B5EF4-FFF2-40B4-BE49-F238E27FC236}">
                <a16:creationId xmlns:a16="http://schemas.microsoft.com/office/drawing/2014/main" id="{73DE6B76-33DA-4946-AB8D-8FE7490D3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latin typeface="Arial"/>
                <a:cs typeface="Calibri Light"/>
              </a:rPr>
              <a:t>KÖZÖSSÉGI KÖLTSÉGVETÉSI</a:t>
            </a:r>
            <a:br>
              <a:rPr lang="hu-HU" b="1" dirty="0">
                <a:latin typeface="Arial"/>
                <a:cs typeface="Calibri Light"/>
              </a:rPr>
            </a:br>
            <a:r>
              <a:rPr lang="hu-HU" b="1" dirty="0">
                <a:latin typeface="Arial"/>
                <a:cs typeface="Calibri Light"/>
              </a:rPr>
              <a:t>TANÁCS (2020/21, 2021/22)</a:t>
            </a:r>
            <a:br>
              <a:rPr lang="hu-HU" b="1" dirty="0">
                <a:latin typeface="Arial"/>
                <a:cs typeface="Calibri Light"/>
              </a:rPr>
            </a:br>
            <a:br>
              <a:rPr lang="hu-HU" b="1" dirty="0">
                <a:latin typeface="Arial"/>
                <a:cs typeface="Calibri Light"/>
              </a:rPr>
            </a:br>
            <a:r>
              <a:rPr lang="hu-HU" b="1" dirty="0">
                <a:latin typeface="Arial"/>
                <a:cs typeface="Calibri Light"/>
              </a:rPr>
              <a:t>2022/23-as ciklusban nincs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F57F578-C214-4F78-942D-A0FFA8F68E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709" y="1709738"/>
            <a:ext cx="7870566" cy="3597317"/>
          </a:xfrm>
          <a:prstGeom prst="rect">
            <a:avLst/>
          </a:prstGeom>
          <a:noFill/>
          <a:effectLst>
            <a:glow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183111296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2737A6-5328-4EF4-A538-6DF6F91A9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 a közösségi költségvetési tanács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B5C1892-D248-4B39-8FBB-3FEBF758B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60 fős, felhívásra jelentkező, majd a jelentkezők közül kisorsolt tagokból álló testület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</a:rPr>
              <a:t>reprezentativitás életkorra, </a:t>
            </a: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</a:rPr>
              <a:t>iskolázottságra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</a:rPr>
              <a:t>, nemre, kerületenként 2 fő (ideálisan)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</a:rPr>
              <a:t>46 fő általános jelentkező + 14 fő sérülékeny társadalmi csoportokat képviselő civil szervezeti delegált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fizetett: napi 10ezer forint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otthoni munka 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</a:rPr>
              <a:t>+ 3 nap (2021-ben 2 nap)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független szervezet által </a:t>
            </a:r>
            <a:r>
              <a:rPr lang="hu-H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facilitálva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hu-H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DemNet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Közélet Iskolája)</a:t>
            </a:r>
          </a:p>
          <a:p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6CBC6C6-78A0-4FA5-8054-6ED224E0C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DD9A-06F4-4A0A-A883-239DA54D51C0}" type="slidenum">
              <a:rPr lang="hu-HU" smtClean="0"/>
              <a:pPr/>
              <a:t>13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6290031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2737A6-5328-4EF4-A538-6DF6F91A9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Szerepe, funkciója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B5C1892-D248-4B39-8FBB-3FEBF758B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Az szakmailag megvalósíthatónak ítélt ötletek számának csökkentésével a szavazólap összeállítása (nagyságrendileg 50 ötlet)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</a:rPr>
              <a:t>Deliberáció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</a:rPr>
              <a:t>, visszajelzés olyan csoporttól, amely Budapest népességére reprezentatív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6CBC6C6-78A0-4FA5-8054-6ED224E0C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DD9A-06F4-4A0A-A883-239DA54D51C0}" type="slidenum">
              <a:rPr lang="hu-HU" smtClean="0"/>
              <a:pPr/>
              <a:t>14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2113058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F82CC66-41B6-4EDC-B35E-F5F214665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35BF5F0-03DA-4ABB-9B84-937D3FD15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55EA61E-0402-4133-A95C-2FB8BF4F3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DD9A-06F4-4A0A-A883-239DA54D51C0}" type="slidenum">
              <a:rPr lang="hu-HU" smtClean="0"/>
              <a:pPr/>
              <a:t>15</a:t>
            </a:fld>
            <a:endParaRPr lang="hu-HU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55B56EC-EAEF-4562-953F-CD633C4760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24" b="10959"/>
          <a:stretch/>
        </p:blipFill>
        <p:spPr>
          <a:xfrm>
            <a:off x="0" y="0"/>
            <a:ext cx="12198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7279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2737A6-5328-4EF4-A538-6DF6F91A9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Menete: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B5C1892-D248-4B39-8FBB-3FEBF758B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minden résztvevő kap x ötletet leértékelni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sokaknak jó, vagy sérülékeny társadalmi csoportok számára hiánypótló 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hu-HU" dirty="0">
                <a:effectLst/>
                <a:latin typeface="Calibri"/>
                <a:ea typeface="Calibri" panose="020F0502020204030204" pitchFamily="34" charset="0"/>
                <a:cs typeface="Calibri"/>
              </a:rPr>
              <a:t>szerethető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kísérleti / újszerű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</a:rPr>
              <a:t>1 nap ismeretátadás – városházi főosztályok, BKK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</a:rPr>
              <a:t>2 nap </a:t>
            </a: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</a:rPr>
              <a:t>deliberáció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</a:rPr>
              <a:t> kiscsoportokban – minden ötletet két párhuzamos csoport is megvitat, majd egyeztetnek, szavaznak vagy sorrendet állítanak fel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hu-HU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6CBC6C6-78A0-4FA5-8054-6ED224E0C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DD9A-06F4-4A0A-A883-239DA54D51C0}" type="slidenum">
              <a:rPr lang="hu-HU" smtClean="0"/>
              <a:pPr/>
              <a:t>16</a:t>
            </a:fld>
            <a:endParaRPr lang="hu-HU" dirty="0"/>
          </a:p>
        </p:txBody>
      </p:sp>
      <p:pic>
        <p:nvPicPr>
          <p:cNvPr id="5" name="Ábra 4" descr="Pipa egyszínű kitöltéssel">
            <a:extLst>
              <a:ext uri="{FF2B5EF4-FFF2-40B4-BE49-F238E27FC236}">
                <a16:creationId xmlns:a16="http://schemas.microsoft.com/office/drawing/2014/main" id="{448AB31D-207B-49B3-875B-B1E4721D3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73512" y="2004968"/>
            <a:ext cx="1584351" cy="158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2938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54EA054-196C-428E-8499-67DDDCFDC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Szavazólap összeállítása – 2021/22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56FC6C3-4FA8-4AB5-B7D7-639C62913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DD9A-06F4-4A0A-A883-239DA54D51C0}" type="slidenum">
              <a:rPr lang="hu-HU" smtClean="0"/>
              <a:pPr/>
              <a:t>17</a:t>
            </a:fld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49C9B38-6F4F-440F-9994-08522AFB8F79}"/>
              </a:ext>
            </a:extLst>
          </p:cNvPr>
          <p:cNvSpPr txBox="1"/>
          <p:nvPr/>
        </p:nvSpPr>
        <p:spPr>
          <a:xfrm>
            <a:off x="571499" y="1545120"/>
            <a:ext cx="6987853" cy="51090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u-HU" sz="2800" b="1" dirty="0">
                <a:solidFill>
                  <a:srgbClr val="12326E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Kiindulás:</a:t>
            </a:r>
            <a:endParaRPr lang="hu-HU" sz="2800" dirty="0">
              <a:solidFill>
                <a:srgbClr val="12326E"/>
              </a:solidFill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endParaRPr lang="hu-HU" sz="1800" dirty="0">
              <a:solidFill>
                <a:srgbClr val="12326E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hu-HU" sz="1800" dirty="0">
                <a:solidFill>
                  <a:srgbClr val="12326E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                       Zöld                         </a:t>
            </a:r>
            <a:r>
              <a:rPr lang="hu-HU" dirty="0">
                <a:solidFill>
                  <a:srgbClr val="12326E"/>
                </a:solidFill>
                <a:latin typeface="Calibri"/>
                <a:ea typeface="Calibri" panose="020F0502020204030204" pitchFamily="34" charset="0"/>
                <a:cs typeface="Calibri"/>
              </a:rPr>
              <a:t>   </a:t>
            </a:r>
            <a:r>
              <a:rPr lang="hu-HU" sz="1800" dirty="0">
                <a:solidFill>
                  <a:srgbClr val="12326E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Esélyteremtő                            Nyitott</a:t>
            </a:r>
          </a:p>
          <a:p>
            <a:endParaRPr lang="hu-HU" sz="1800" dirty="0">
              <a:solidFill>
                <a:srgbClr val="12326E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hu-HU" sz="1800" dirty="0">
                <a:solidFill>
                  <a:srgbClr val="12326E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KIS                     49                                 </a:t>
            </a:r>
            <a:r>
              <a:rPr lang="hu-HU" dirty="0">
                <a:solidFill>
                  <a:srgbClr val="12326E"/>
                </a:solidFill>
                <a:latin typeface="Calibri"/>
                <a:ea typeface="Calibri" panose="020F0502020204030204" pitchFamily="34" charset="0"/>
                <a:cs typeface="Calibri"/>
              </a:rPr>
              <a:t>  14</a:t>
            </a:r>
            <a:r>
              <a:rPr lang="hu-HU" sz="1800" dirty="0">
                <a:solidFill>
                  <a:srgbClr val="12326E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                                            </a:t>
            </a:r>
            <a:r>
              <a:rPr lang="hu-HU" dirty="0">
                <a:solidFill>
                  <a:srgbClr val="12326E"/>
                </a:solidFill>
                <a:latin typeface="Calibri"/>
                <a:ea typeface="Calibri" panose="020F0502020204030204" pitchFamily="34" charset="0"/>
                <a:cs typeface="Calibri"/>
              </a:rPr>
              <a:t>47</a:t>
            </a:r>
            <a:endParaRPr lang="hu-HU" sz="1800" dirty="0">
              <a:solidFill>
                <a:srgbClr val="12326E"/>
              </a:solidFill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endParaRPr lang="hu-HU" sz="1800" dirty="0">
              <a:solidFill>
                <a:srgbClr val="12326E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hu-HU" sz="1800" dirty="0">
                <a:solidFill>
                  <a:srgbClr val="12326E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NAGY                16                                  </a:t>
            </a:r>
            <a:r>
              <a:rPr lang="hu-HU" dirty="0">
                <a:solidFill>
                  <a:srgbClr val="12326E"/>
                </a:solidFill>
                <a:latin typeface="Calibri"/>
                <a:ea typeface="Calibri" panose="020F0502020204030204" pitchFamily="34" charset="0"/>
                <a:cs typeface="Calibri"/>
              </a:rPr>
              <a:t>   6</a:t>
            </a:r>
            <a:r>
              <a:rPr lang="hu-HU" sz="1800" dirty="0">
                <a:solidFill>
                  <a:srgbClr val="12326E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                                           </a:t>
            </a:r>
            <a:r>
              <a:rPr lang="hu-HU" dirty="0">
                <a:solidFill>
                  <a:srgbClr val="12326E"/>
                </a:solidFill>
                <a:latin typeface="Calibri"/>
                <a:ea typeface="Calibri" panose="020F0502020204030204" pitchFamily="34" charset="0"/>
                <a:cs typeface="Calibri"/>
              </a:rPr>
              <a:t>   7</a:t>
            </a:r>
            <a:endParaRPr lang="hu-HU" sz="1800" dirty="0">
              <a:solidFill>
                <a:srgbClr val="12326E"/>
              </a:solidFill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endParaRPr lang="hu-HU" sz="1800" dirty="0">
              <a:solidFill>
                <a:srgbClr val="12326E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hu-HU" sz="1800" dirty="0">
              <a:solidFill>
                <a:srgbClr val="12326E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hu-HU" sz="2800" b="1" dirty="0">
                <a:solidFill>
                  <a:srgbClr val="12326E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Cél:</a:t>
            </a:r>
            <a:endParaRPr lang="hu-HU" sz="2800" dirty="0">
              <a:solidFill>
                <a:srgbClr val="12326E"/>
              </a:solidFill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endParaRPr lang="hu-HU" sz="1800" dirty="0">
              <a:solidFill>
                <a:srgbClr val="12326E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hu-HU" sz="1800" dirty="0">
                <a:solidFill>
                  <a:srgbClr val="12326E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                       Zöld                         </a:t>
            </a:r>
            <a:r>
              <a:rPr lang="hu-HU" dirty="0">
                <a:solidFill>
                  <a:srgbClr val="12326E"/>
                </a:solidFill>
                <a:latin typeface="Calibri"/>
                <a:ea typeface="Calibri" panose="020F0502020204030204" pitchFamily="34" charset="0"/>
                <a:cs typeface="Calibri"/>
              </a:rPr>
              <a:t>  </a:t>
            </a:r>
            <a:r>
              <a:rPr lang="hu-HU" sz="1800" dirty="0">
                <a:solidFill>
                  <a:srgbClr val="12326E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Esélyteremtő                            Nyitott</a:t>
            </a:r>
          </a:p>
          <a:p>
            <a:endParaRPr lang="hu-HU" sz="1800" dirty="0">
              <a:solidFill>
                <a:srgbClr val="12326E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hu-HU" sz="1800" dirty="0">
                <a:solidFill>
                  <a:srgbClr val="12326E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KIS                </a:t>
            </a:r>
            <a:r>
              <a:rPr lang="hu-HU" sz="1800" i="1" dirty="0">
                <a:solidFill>
                  <a:srgbClr val="12326E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 </a:t>
            </a:r>
            <a:r>
              <a:rPr lang="hu-HU" i="1" dirty="0">
                <a:solidFill>
                  <a:srgbClr val="12326E"/>
                </a:solidFill>
                <a:latin typeface="Calibri"/>
                <a:ea typeface="Calibri" panose="020F0502020204030204" pitchFamily="34" charset="0"/>
                <a:cs typeface="Calibri"/>
              </a:rPr>
              <a:t>12-14</a:t>
            </a:r>
            <a:r>
              <a:rPr lang="hu-HU" sz="1800" i="1" dirty="0">
                <a:solidFill>
                  <a:srgbClr val="12326E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                               </a:t>
            </a:r>
            <a:r>
              <a:rPr lang="hu-HU" i="1" dirty="0">
                <a:solidFill>
                  <a:srgbClr val="12326E"/>
                </a:solidFill>
                <a:latin typeface="Calibri"/>
                <a:ea typeface="Calibri" panose="020F0502020204030204" pitchFamily="34" charset="0"/>
                <a:cs typeface="Calibri"/>
              </a:rPr>
              <a:t>12-14</a:t>
            </a:r>
            <a:r>
              <a:rPr lang="hu-HU" sz="1800" i="1" dirty="0">
                <a:solidFill>
                  <a:srgbClr val="12326E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                                       </a:t>
            </a:r>
            <a:r>
              <a:rPr lang="hu-HU" i="1" dirty="0">
                <a:solidFill>
                  <a:srgbClr val="12326E"/>
                </a:solidFill>
                <a:latin typeface="Calibri"/>
                <a:ea typeface="Calibri" panose="020F0502020204030204" pitchFamily="34" charset="0"/>
                <a:cs typeface="Calibri"/>
              </a:rPr>
              <a:t>12-14</a:t>
            </a:r>
            <a:endParaRPr lang="hu-HU" sz="1800" dirty="0">
              <a:solidFill>
                <a:srgbClr val="12326E"/>
              </a:solidFill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endParaRPr lang="hu-HU" sz="1800" dirty="0">
              <a:solidFill>
                <a:srgbClr val="12326E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hu-HU" sz="1800" dirty="0">
                <a:solidFill>
                  <a:srgbClr val="12326E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NAGY           </a:t>
            </a:r>
            <a:r>
              <a:rPr lang="hu-HU" sz="1800" i="1" dirty="0">
                <a:solidFill>
                  <a:srgbClr val="12326E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    </a:t>
            </a:r>
            <a:r>
              <a:rPr lang="hu-HU" i="1" dirty="0">
                <a:solidFill>
                  <a:srgbClr val="12326E"/>
                </a:solidFill>
                <a:latin typeface="Calibri"/>
                <a:ea typeface="Calibri" panose="020F0502020204030204" pitchFamily="34" charset="0"/>
                <a:cs typeface="Calibri"/>
              </a:rPr>
              <a:t>3-4</a:t>
            </a:r>
            <a:r>
              <a:rPr lang="hu-HU" sz="1800" i="1" dirty="0">
                <a:solidFill>
                  <a:srgbClr val="12326E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                                   </a:t>
            </a:r>
            <a:r>
              <a:rPr lang="hu-HU" i="1" dirty="0">
                <a:solidFill>
                  <a:srgbClr val="12326E"/>
                </a:solidFill>
                <a:latin typeface="Calibri"/>
                <a:ea typeface="Calibri" panose="020F0502020204030204" pitchFamily="34" charset="0"/>
                <a:cs typeface="Calibri"/>
              </a:rPr>
              <a:t>3-4</a:t>
            </a:r>
            <a:r>
              <a:rPr lang="hu-HU" sz="1800" i="1" dirty="0">
                <a:solidFill>
                  <a:srgbClr val="12326E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                                           </a:t>
            </a:r>
            <a:r>
              <a:rPr lang="hu-HU" i="1" dirty="0">
                <a:solidFill>
                  <a:srgbClr val="12326E"/>
                </a:solidFill>
                <a:latin typeface="Calibri"/>
                <a:ea typeface="Calibri" panose="020F0502020204030204" pitchFamily="34" charset="0"/>
                <a:cs typeface="Calibri"/>
              </a:rPr>
              <a:t>3-4</a:t>
            </a:r>
            <a:endParaRPr lang="hu-HU" sz="1800" dirty="0">
              <a:solidFill>
                <a:srgbClr val="12326E"/>
              </a:solidFill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endParaRPr lang="hu-HU" sz="1800" dirty="0">
              <a:solidFill>
                <a:srgbClr val="12326E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67469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8B63FB7-EFCD-45E5-9D9F-69F006AB2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DD9A-06F4-4A0A-A883-239DA54D51C0}" type="slidenum">
              <a:rPr lang="hu-HU" smtClean="0"/>
              <a:pPr/>
              <a:t>18</a:t>
            </a:fld>
            <a:endParaRPr lang="hu-HU" dirty="0"/>
          </a:p>
        </p:txBody>
      </p:sp>
      <p:pic>
        <p:nvPicPr>
          <p:cNvPr id="21506" name="Picture 2" descr="Lehet, hogy egy kép erről: egy vagy több ember, ülő emberek, álló emberek és belső tér">
            <a:extLst>
              <a:ext uri="{FF2B5EF4-FFF2-40B4-BE49-F238E27FC236}">
                <a16:creationId xmlns:a16="http://schemas.microsoft.com/office/drawing/2014/main" id="{576C55B0-F7F9-4E01-963D-4444F0315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8680"/>
            <a:ext cx="9182239" cy="688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75079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2556FED-08D2-41E3-BA82-AF15F5332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FBB1B77-C091-4F77-B3F2-4D5190344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3AAEA95-216C-42A5-A1AD-AAE352F7F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DD9A-06F4-4A0A-A883-239DA54D51C0}" type="slidenum">
              <a:rPr lang="hu-HU" smtClean="0"/>
              <a:pPr/>
              <a:t>19</a:t>
            </a:fld>
            <a:endParaRPr lang="hu-HU" dirty="0"/>
          </a:p>
        </p:txBody>
      </p:sp>
      <p:pic>
        <p:nvPicPr>
          <p:cNvPr id="5" name="Picture 4" descr="Lehet, hogy egy kép erről: egy vagy több ember, ülő emberek és szabadtéri">
            <a:extLst>
              <a:ext uri="{FF2B5EF4-FFF2-40B4-BE49-F238E27FC236}">
                <a16:creationId xmlns:a16="http://schemas.microsoft.com/office/drawing/2014/main" id="{0EB33531-71C3-4D23-8135-96F84BCAE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79159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900ECC4-E052-48B4-B33C-0ED15B8E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egyéves folyamat – 2021/22, 2022/23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94BF667-11B3-4B39-8C84-AC59FDCED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DD9A-06F4-4A0A-A883-239DA54D51C0}" type="slidenum">
              <a:rPr lang="hu-HU" smtClean="0"/>
              <a:pPr/>
              <a:t>2</a:t>
            </a:fld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3C697C2-3167-43CA-B18B-15CBFEA56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" y="1358144"/>
            <a:ext cx="8757059" cy="2736581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12FBF767-B8A1-494A-A2BD-8BD566FEE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915" y="4094725"/>
            <a:ext cx="5800059" cy="207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09413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4DD7F13-20EA-4924-85C2-756E8BACA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Közösségi költségvetési tanács 2022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BC9C301-0B3B-46D1-9FAC-138F8F681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hu-HU" sz="2400" dirty="0"/>
              <a:t>Visszajelzések</a:t>
            </a:r>
            <a:br>
              <a:rPr lang="hu-HU" sz="2400" dirty="0">
                <a:cs typeface="Calibri"/>
              </a:rPr>
            </a:br>
            <a:br>
              <a:rPr lang="hu-HU" sz="2400" dirty="0"/>
            </a:br>
            <a:r>
              <a:rPr lang="hu-HU" sz="2400" dirty="0"/>
              <a:t>„Üdítő élmény volt ennyi különböző emberrel közösen gondolkodni és tanulságos volt megtapasztalni, hogy </a:t>
            </a:r>
            <a:r>
              <a:rPr lang="hu-HU" sz="2400" b="1" dirty="0"/>
              <a:t>mennyi érdeket szükséges összehangolni egy-egy döntési folyamat során.”</a:t>
            </a:r>
            <a:r>
              <a:rPr lang="hu-HU" sz="2400" dirty="0"/>
              <a:t> </a:t>
            </a:r>
            <a:br>
              <a:rPr lang="hu-HU" sz="2400" dirty="0"/>
            </a:br>
            <a:endParaRPr lang="en-US" sz="2400" dirty="0">
              <a:ea typeface="+mn-lt"/>
              <a:cs typeface="+mn-lt"/>
            </a:endParaRPr>
          </a:p>
          <a:p>
            <a:pPr>
              <a:spcAft>
                <a:spcPts val="1200"/>
              </a:spcAft>
            </a:pPr>
            <a:r>
              <a:rPr lang="hu-HU" sz="2400" b="1" dirty="0"/>
              <a:t>„Közelebb hozza a várostervezést az emberekhez</a:t>
            </a:r>
            <a:r>
              <a:rPr lang="hu-HU" sz="2400" dirty="0"/>
              <a:t>, jó érzés, hogy nem a fejünk fölött döntenek.”</a:t>
            </a:r>
            <a:br>
              <a:rPr lang="hu-HU" sz="2400" dirty="0"/>
            </a:br>
            <a:endParaRPr lang="en-US" sz="2400" dirty="0">
              <a:ea typeface="+mn-lt"/>
              <a:cs typeface="+mn-lt"/>
            </a:endParaRPr>
          </a:p>
          <a:p>
            <a:pPr>
              <a:spcAft>
                <a:spcPts val="1200"/>
              </a:spcAft>
            </a:pPr>
            <a:r>
              <a:rPr lang="hu-HU" sz="2400" b="1" dirty="0"/>
              <a:t>„Beleszólhatsz a város ügyeibe” </a:t>
            </a:r>
            <a:endParaRPr lang="en-US" sz="2400" dirty="0">
              <a:ea typeface="+mn-lt"/>
              <a:cs typeface="+mn-lt"/>
            </a:endParaRP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2E82662-CB64-4DD3-A80D-2D5BD3C59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DD9A-06F4-4A0A-A883-239DA54D51C0}" type="slidenum">
              <a:rPr lang="hu-HU" smtClean="0"/>
              <a:pPr/>
              <a:t>20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3693537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4DD7F13-20EA-4924-85C2-756E8BACA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Miért nem lesz az idén?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BC9C301-0B3B-46D1-9FAC-138F8F681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hu-HU" sz="2400" dirty="0"/>
              <a:t>Új törekvés: a lokalitásos (helyszínhez kötődő) ötleteknek adunk prioritást, nem vonunk össze, csak különösen indokolt esetben.</a:t>
            </a:r>
          </a:p>
          <a:p>
            <a:pPr>
              <a:spcAft>
                <a:spcPts val="1200"/>
              </a:spcAft>
            </a:pPr>
            <a:r>
              <a:rPr lang="hu-HU" sz="2400" dirty="0">
                <a:ea typeface="+mn-lt"/>
                <a:cs typeface="+mn-lt"/>
              </a:rPr>
              <a:t>A tapasztalatok szerint a tanács az ilyen ötletek megítélésében nem volt hatékony és egyenszilárdságú.</a:t>
            </a:r>
          </a:p>
          <a:p>
            <a:pPr>
              <a:spcAft>
                <a:spcPts val="1200"/>
              </a:spcAft>
            </a:pPr>
            <a:r>
              <a:rPr lang="hu-HU" dirty="0">
                <a:ea typeface="+mn-lt"/>
                <a:cs typeface="+mn-lt"/>
              </a:rPr>
              <a:t>Túl sok ötlet marad, a megszokott munkarendben nem tudnák teljesíteni.</a:t>
            </a:r>
          </a:p>
          <a:p>
            <a:pPr>
              <a:spcAft>
                <a:spcPts val="1200"/>
              </a:spcAft>
            </a:pPr>
            <a:r>
              <a:rPr lang="hu-HU" sz="2400" dirty="0">
                <a:ea typeface="+mn-lt"/>
                <a:cs typeface="+mn-lt"/>
              </a:rPr>
              <a:t>Nagyon sok pénz és energia megszervezni, ezt más </a:t>
            </a:r>
            <a:r>
              <a:rPr lang="hu-HU" sz="2400" dirty="0" err="1">
                <a:ea typeface="+mn-lt"/>
                <a:cs typeface="+mn-lt"/>
              </a:rPr>
              <a:t>deliberatív</a:t>
            </a:r>
            <a:r>
              <a:rPr lang="hu-HU" sz="2400" dirty="0">
                <a:ea typeface="+mn-lt"/>
                <a:cs typeface="+mn-lt"/>
              </a:rPr>
              <a:t> eseményekre fordítjuk.</a:t>
            </a:r>
            <a:endParaRPr lang="en-US" sz="2400" dirty="0">
              <a:ea typeface="+mn-lt"/>
              <a:cs typeface="+mn-lt"/>
            </a:endParaRP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2E82662-CB64-4DD3-A80D-2D5BD3C59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DD9A-06F4-4A0A-A883-239DA54D51C0}" type="slidenum">
              <a:rPr lang="hu-HU" smtClean="0"/>
              <a:pPr/>
              <a:t>21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022282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>
            <a:extLst>
              <a:ext uri="{FF2B5EF4-FFF2-40B4-BE49-F238E27FC236}">
                <a16:creationId xmlns:a16="http://schemas.microsoft.com/office/drawing/2014/main" id="{73DE6B76-33DA-4946-AB8D-8FE7490D3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latin typeface="Arial"/>
                <a:cs typeface="Calibri Light"/>
              </a:rPr>
              <a:t>SZAVAZÁS, NYERTESEK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F57F578-C214-4F78-942D-A0FFA8F68E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709" y="1709738"/>
            <a:ext cx="7870566" cy="3597317"/>
          </a:xfrm>
          <a:prstGeom prst="rect">
            <a:avLst/>
          </a:prstGeom>
          <a:noFill/>
          <a:effectLst>
            <a:glow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52443396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F1B6176-50E8-4CF1-B5BA-3CC61133E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Szavazás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E9BE808-594E-4157-AFE8-05DA3600A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1738312"/>
            <a:ext cx="4606990" cy="4843463"/>
          </a:xfrm>
        </p:spPr>
        <p:txBody>
          <a:bodyPr/>
          <a:lstStyle/>
          <a:p>
            <a:r>
              <a:rPr lang="hu-HU" dirty="0"/>
              <a:t>Jogosultság: megegyezik az ötletbeadókéval</a:t>
            </a:r>
          </a:p>
          <a:p>
            <a:r>
              <a:rPr lang="hu-HU" dirty="0"/>
              <a:t>Szavazás:</a:t>
            </a:r>
          </a:p>
          <a:p>
            <a:pPr marL="342900" indent="-342900">
              <a:buFontTx/>
              <a:buChar char="-"/>
            </a:pPr>
            <a:r>
              <a:rPr lang="hu-HU" dirty="0"/>
              <a:t>on-line (otlet.budapest.hu)</a:t>
            </a:r>
          </a:p>
          <a:p>
            <a:pPr marL="342900" indent="-342900">
              <a:buFontTx/>
              <a:buChar char="-"/>
            </a:pPr>
            <a:r>
              <a:rPr lang="hu-HU" dirty="0" err="1"/>
              <a:t>off</a:t>
            </a:r>
            <a:r>
              <a:rPr lang="hu-HU" dirty="0"/>
              <a:t>-line (könyvtárak, ügyfélszolgálat, kitelepülések)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F22A585-D6F9-4226-93A2-45D93EF3F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DD9A-06F4-4A0A-A883-239DA54D51C0}" type="slidenum">
              <a:rPr lang="hu-HU" smtClean="0"/>
              <a:pPr/>
              <a:t>23</a:t>
            </a:fld>
            <a:endParaRPr lang="hu-HU" dirty="0"/>
          </a:p>
        </p:txBody>
      </p:sp>
      <p:pic>
        <p:nvPicPr>
          <p:cNvPr id="17410" name="Picture 2" descr="Lehet, hogy egy kép erről: 3 ember és álló emberek">
            <a:extLst>
              <a:ext uri="{FF2B5EF4-FFF2-40B4-BE49-F238E27FC236}">
                <a16:creationId xmlns:a16="http://schemas.microsoft.com/office/drawing/2014/main" id="{8C5A0572-19D8-485E-AAAF-54242E7DD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180" y="944500"/>
            <a:ext cx="5378319" cy="358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06231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F1B6176-50E8-4CF1-B5BA-3CC61133E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Szavazás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F22A585-D6F9-4226-93A2-45D93EF3F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DD9A-06F4-4A0A-A883-239DA54D51C0}" type="slidenum">
              <a:rPr lang="hu-HU" smtClean="0"/>
              <a:pPr/>
              <a:t>24</a:t>
            </a:fld>
            <a:endParaRPr lang="hu-HU" dirty="0"/>
          </a:p>
        </p:txBody>
      </p:sp>
      <p:pic>
        <p:nvPicPr>
          <p:cNvPr id="15362" name="Picture 2" descr="Lehet, hogy egy kép erről: 2 ember, ülő emberek és szabadtéri">
            <a:extLst>
              <a:ext uri="{FF2B5EF4-FFF2-40B4-BE49-F238E27FC236}">
                <a16:creationId xmlns:a16="http://schemas.microsoft.com/office/drawing/2014/main" id="{3BCC34DD-9ACC-4156-8C15-00F63C027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82384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F1B6176-50E8-4CF1-B5BA-3CC61133E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Hányan szavaztak?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F22A585-D6F9-4226-93A2-45D93EF3F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DD9A-06F4-4A0A-A883-239DA54D51C0}" type="slidenum">
              <a:rPr lang="hu-HU" smtClean="0"/>
              <a:pPr/>
              <a:t>25</a:t>
            </a:fld>
            <a:endParaRPr lang="hu-HU" dirty="0"/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5B9E425E-4F6C-4BA4-9CEE-4DCA631EA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738312"/>
            <a:ext cx="9972675" cy="4843463"/>
          </a:xfrm>
        </p:spPr>
        <p:txBody>
          <a:bodyPr/>
          <a:lstStyle/>
          <a:p>
            <a:r>
              <a:rPr lang="hu-HU" dirty="0"/>
              <a:t>2020/21: 13 000 fő</a:t>
            </a:r>
          </a:p>
          <a:p>
            <a:endParaRPr lang="hu-HU" dirty="0"/>
          </a:p>
          <a:p>
            <a:r>
              <a:rPr lang="hu-HU" dirty="0"/>
              <a:t>2001/22: 22 000 fő</a:t>
            </a:r>
          </a:p>
        </p:txBody>
      </p:sp>
      <p:pic>
        <p:nvPicPr>
          <p:cNvPr id="18434" name="Picture 2" descr="Lehet, hogy egy kép erről: 3 ember és szabadtéri">
            <a:extLst>
              <a:ext uri="{FF2B5EF4-FFF2-40B4-BE49-F238E27FC236}">
                <a16:creationId xmlns:a16="http://schemas.microsoft.com/office/drawing/2014/main" id="{0C76F0A3-1386-4B98-BB96-80178A8A8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677" y="1734223"/>
            <a:ext cx="6239289" cy="416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877355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BE9B11-7424-4CB0-82CA-C55033590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886402"/>
            <a:ext cx="9972675" cy="1284287"/>
          </a:xfrm>
        </p:spPr>
        <p:txBody>
          <a:bodyPr>
            <a:normAutofit fontScale="90000"/>
          </a:bodyPr>
          <a:lstStyle/>
          <a:p>
            <a:r>
              <a:rPr lang="hu-HU" dirty="0"/>
              <a:t>Nyertes ötletek</a:t>
            </a:r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dirty="0"/>
              <a:t>2020/21 (15 db)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16BBEF4-61B2-49AB-B403-A5260F9EB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DD9A-06F4-4A0A-A883-239DA54D51C0}" type="slidenum">
              <a:rPr lang="hu-HU" smtClean="0"/>
              <a:pPr/>
              <a:t>26</a:t>
            </a:fld>
            <a:endParaRPr lang="hu-HU" dirty="0"/>
          </a:p>
        </p:txBody>
      </p:sp>
      <p:pic>
        <p:nvPicPr>
          <p:cNvPr id="5" name="Kép 4" descr="A képen asztal látható&#10;&#10;Automatikusan generált leírás">
            <a:extLst>
              <a:ext uri="{FF2B5EF4-FFF2-40B4-BE49-F238E27FC236}">
                <a16:creationId xmlns:a16="http://schemas.microsoft.com/office/drawing/2014/main" id="{20E62802-5BB7-4DDF-BE14-CF8FBBFA8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80" y="0"/>
            <a:ext cx="6864220" cy="686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0198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BE9B11-7424-4CB0-82CA-C55033590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Nyertes ötletek – 2021/22  (18 db)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16BBEF4-61B2-49AB-B403-A5260F9EB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DD9A-06F4-4A0A-A883-239DA54D51C0}" type="slidenum">
              <a:rPr lang="hu-HU" smtClean="0"/>
              <a:pPr/>
              <a:t>27</a:t>
            </a:fld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2E5C9F0-41F3-4EB8-BFD0-E3919A9F8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485052"/>
            <a:ext cx="4838164" cy="5169159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75740C0-76B9-4974-93E5-BD124D883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372" y="1485052"/>
            <a:ext cx="4829078" cy="326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3398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>
            <a:extLst>
              <a:ext uri="{FF2B5EF4-FFF2-40B4-BE49-F238E27FC236}">
                <a16:creationId xmlns:a16="http://schemas.microsoft.com/office/drawing/2014/main" id="{73DE6B76-33DA-4946-AB8D-8FE7490D3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latin typeface="Arial"/>
                <a:cs typeface="Calibri Light"/>
              </a:rPr>
              <a:t>MEGVALÓSÍTÁS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F57F578-C214-4F78-942D-A0FFA8F68E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709" y="1709738"/>
            <a:ext cx="7870566" cy="3597317"/>
          </a:xfrm>
          <a:prstGeom prst="rect">
            <a:avLst/>
          </a:prstGeom>
          <a:noFill/>
          <a:effectLst>
            <a:glow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2213413941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1EBA9BC-5E5F-46A4-AE22-140480997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Megvalósítás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5A24005-FF79-4CC1-975C-7E589C58E3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Megvalósító szakmai főosztály kijelölése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Konzultációk az ötletgazdákkal / nyílt konzultáció (Nyitott Budapest Osztály támogatásával)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Belső szerződések kötése tervezésre, megvalósításra</a:t>
            </a:r>
            <a:br>
              <a:rPr lang="hu-HU" dirty="0"/>
            </a:br>
            <a:r>
              <a:rPr lang="hu-HU" i="1" dirty="0"/>
              <a:t>vagy</a:t>
            </a:r>
            <a:br>
              <a:rPr lang="hu-HU" dirty="0"/>
            </a:br>
            <a:r>
              <a:rPr lang="hu-HU" dirty="0"/>
              <a:t>pályázat kiírása megvalósítóra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Megvalósulás időtartamát sok tényező befolyásolja</a:t>
            </a:r>
            <a:br>
              <a:rPr lang="hu-HU" dirty="0"/>
            </a:br>
            <a:r>
              <a:rPr lang="hu-HU" dirty="0"/>
              <a:t>Például: helyszín megtalálása, megvalósító szervezet megtalálása, beszerzési eljárás lefolytatása, piaci tényezők (pl. anyaghiány)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DA5BFF0-48D3-4D85-92D8-C6CC6339E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DD9A-06F4-4A0A-A883-239DA54D51C0}" type="slidenum">
              <a:rPr lang="hu-HU" smtClean="0"/>
              <a:pPr/>
              <a:t>29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0009790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>
            <a:extLst>
              <a:ext uri="{FF2B5EF4-FFF2-40B4-BE49-F238E27FC236}">
                <a16:creationId xmlns:a16="http://schemas.microsoft.com/office/drawing/2014/main" id="{73DE6B76-33DA-4946-AB8D-8FE7490D3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latin typeface="Arial"/>
                <a:cs typeface="Calibri Light"/>
              </a:rPr>
              <a:t>ÖTLETBEADÁS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F57F578-C214-4F78-942D-A0FFA8F68E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709" y="1709738"/>
            <a:ext cx="7870566" cy="3597317"/>
          </a:xfrm>
          <a:prstGeom prst="rect">
            <a:avLst/>
          </a:prstGeom>
          <a:noFill/>
          <a:effectLst>
            <a:glow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3671995128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ADA03DD-F8C5-4DD1-9320-171793F4D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DD9A-06F4-4A0A-A883-239DA54D51C0}" type="slidenum">
              <a:rPr lang="hu-HU" smtClean="0"/>
              <a:pPr/>
              <a:t>30</a:t>
            </a:fld>
            <a:endParaRPr lang="hu-HU" dirty="0"/>
          </a:p>
        </p:txBody>
      </p:sp>
      <p:pic>
        <p:nvPicPr>
          <p:cNvPr id="14338" name="Picture 2" descr="Nem érhető el leírás a fényképhez.">
            <a:extLst>
              <a:ext uri="{FF2B5EF4-FFF2-40B4-BE49-F238E27FC236}">
                <a16:creationId xmlns:a16="http://schemas.microsoft.com/office/drawing/2014/main" id="{11735A4A-110E-44DC-8454-D5A359872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861"/>
            <a:ext cx="6550091" cy="436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Lehet, hogy egy kép erről: szöveg">
            <a:extLst>
              <a:ext uri="{FF2B5EF4-FFF2-40B4-BE49-F238E27FC236}">
                <a16:creationId xmlns:a16="http://schemas.microsoft.com/office/drawing/2014/main" id="{CDC03BB9-4203-4F6A-A1F6-1FFE3F19E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3716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900789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7BAA4C1-6AF2-4CA4-9104-6CF2E84A7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DD9A-06F4-4A0A-A883-239DA54D51C0}" type="slidenum">
              <a:rPr lang="hu-HU" smtClean="0"/>
              <a:pPr/>
              <a:t>31</a:t>
            </a:fld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FC9FAA27-F038-4759-B9A1-6CDE48155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62" y="203789"/>
            <a:ext cx="7687606" cy="5161313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E11CA59-55E2-4A77-9D91-97AF5FB6B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074" y="1307770"/>
            <a:ext cx="4023064" cy="534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9904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ADA03DD-F8C5-4DD1-9320-171793F4D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DD9A-06F4-4A0A-A883-239DA54D51C0}" type="slidenum">
              <a:rPr lang="hu-HU" smtClean="0"/>
              <a:pPr/>
              <a:t>32</a:t>
            </a:fld>
            <a:endParaRPr lang="hu-HU" dirty="0"/>
          </a:p>
        </p:txBody>
      </p:sp>
      <p:pic>
        <p:nvPicPr>
          <p:cNvPr id="16386" name="Picture 2" descr="Lehet, hogy egy kép erről: 7 ember, ülő emberek, álló emberek és belső tér">
            <a:extLst>
              <a:ext uri="{FF2B5EF4-FFF2-40B4-BE49-F238E27FC236}">
                <a16:creationId xmlns:a16="http://schemas.microsoft.com/office/drawing/2014/main" id="{10702370-03D1-44FF-979B-2D13E0A3D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77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Lehet, hogy egy kép erről: palack és szöveg">
            <a:extLst>
              <a:ext uri="{FF2B5EF4-FFF2-40B4-BE49-F238E27FC236}">
                <a16:creationId xmlns:a16="http://schemas.microsoft.com/office/drawing/2014/main" id="{AFCCAD3F-34C4-4391-9FC9-3B0C7BF2A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033" y="2815877"/>
            <a:ext cx="3712027" cy="371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077748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061E9B1-2AAC-4514-B4BD-AA34E77B4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DD9A-06F4-4A0A-A883-239DA54D51C0}" type="slidenum">
              <a:rPr lang="hu-HU" smtClean="0"/>
              <a:pPr/>
              <a:t>33</a:t>
            </a:fld>
            <a:endParaRPr lang="hu-HU" dirty="0"/>
          </a:p>
        </p:txBody>
      </p:sp>
      <p:pic>
        <p:nvPicPr>
          <p:cNvPr id="13314" name="Picture 2" descr="Lehet, hogy egy kép erről: 8 ember, kerékpár és szabadtéri">
            <a:extLst>
              <a:ext uri="{FF2B5EF4-FFF2-40B4-BE49-F238E27FC236}">
                <a16:creationId xmlns:a16="http://schemas.microsoft.com/office/drawing/2014/main" id="{E34EE2C8-06CD-4770-ADD3-0544F9734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0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337700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ngyenes SUP jógától az ivókutakig – a Közösségi Költségvetés már megvalósult projektjei">
            <a:extLst>
              <a:ext uri="{FF2B5EF4-FFF2-40B4-BE49-F238E27FC236}">
                <a16:creationId xmlns:a16="http://schemas.microsoft.com/office/drawing/2014/main" id="{8917C821-F129-49F7-AA9C-5836A0E85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27" y="276614"/>
            <a:ext cx="5000625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Lehet, hogy egy kép erről: 1 személy és szabadtéri">
            <a:extLst>
              <a:ext uri="{FF2B5EF4-FFF2-40B4-BE49-F238E27FC236}">
                <a16:creationId xmlns:a16="http://schemas.microsoft.com/office/drawing/2014/main" id="{5FD822ED-A46A-4868-8705-D3067B819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782" y="998371"/>
            <a:ext cx="7137920" cy="475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D619D83-59FA-485B-AD8E-48A25D572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166" y="3131003"/>
            <a:ext cx="3873112" cy="345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8247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164E264-87C2-434E-A104-F411AD7F5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DD9A-06F4-4A0A-A883-239DA54D51C0}" type="slidenum">
              <a:rPr lang="hu-HU" smtClean="0"/>
              <a:pPr/>
              <a:t>35</a:t>
            </a:fld>
            <a:endParaRPr lang="hu-HU" dirty="0"/>
          </a:p>
        </p:txBody>
      </p:sp>
      <p:pic>
        <p:nvPicPr>
          <p:cNvPr id="22530" name="Picture 2" descr="Lehet, hogy egy képregény erről: szöveg">
            <a:extLst>
              <a:ext uri="{FF2B5EF4-FFF2-40B4-BE49-F238E27FC236}">
                <a16:creationId xmlns:a16="http://schemas.microsoft.com/office/drawing/2014/main" id="{8AC2F5DC-A922-48CA-AE1D-CC51754AB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942392"/>
            <a:ext cx="4627984" cy="462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2288DE0-A6B7-41BD-B4E4-442886234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190" y="942392"/>
            <a:ext cx="5194989" cy="462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81736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>
            <a:extLst>
              <a:ext uri="{FF2B5EF4-FFF2-40B4-BE49-F238E27FC236}">
                <a16:creationId xmlns:a16="http://schemas.microsoft.com/office/drawing/2014/main" id="{73DE6B76-33DA-4946-AB8D-8FE7490D3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latin typeface="Arial"/>
                <a:cs typeface="Calibri Light"/>
              </a:rPr>
              <a:t>KÖZÖSSÉGI KÖLTSÉGVETÉS</a:t>
            </a:r>
            <a:br>
              <a:rPr lang="hu-HU" b="1" dirty="0">
                <a:latin typeface="Arial"/>
                <a:cs typeface="Calibri Light"/>
              </a:rPr>
            </a:br>
            <a:r>
              <a:rPr lang="hu-HU" b="1" dirty="0">
                <a:latin typeface="Arial"/>
                <a:cs typeface="Calibri Light"/>
              </a:rPr>
              <a:t>MŰKÖDTETÉSE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F57F578-C214-4F78-942D-A0FFA8F68E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709" y="1709738"/>
            <a:ext cx="7870566" cy="3597317"/>
          </a:xfrm>
          <a:prstGeom prst="rect">
            <a:avLst/>
          </a:prstGeom>
          <a:noFill/>
          <a:effectLst>
            <a:glow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1337986836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4B3D485-8F64-4775-B3C2-97D8941B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0"/>
            <a:ext cx="10913029" cy="1284287"/>
          </a:xfrm>
        </p:spPr>
        <p:txBody>
          <a:bodyPr>
            <a:normAutofit/>
          </a:bodyPr>
          <a:lstStyle/>
          <a:p>
            <a:r>
              <a:rPr lang="hu-HU" dirty="0"/>
              <a:t>Sikeres közösségi költségvetés előfeltételei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69D9873-2CF6-4364-B4AB-968A15F35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502150"/>
            <a:ext cx="10475946" cy="4843463"/>
          </a:xfrm>
        </p:spPr>
        <p:txBody>
          <a:bodyPr/>
          <a:lstStyle/>
          <a:p>
            <a:pPr marL="457200" indent="-457200">
              <a:spcAft>
                <a:spcPts val="1200"/>
              </a:spcAft>
              <a:buFont typeface="Arial,Sans-Serif"/>
              <a:buChar char="•"/>
            </a:pPr>
            <a:r>
              <a:rPr lang="hu-HU" sz="2400" dirty="0"/>
              <a:t>Stabilitás, vezetői elkötelezettség a program mellett</a:t>
            </a:r>
            <a:endParaRPr lang="hu-HU" sz="2400" dirty="0">
              <a:cs typeface="Calibri" panose="020F0502020204030204"/>
            </a:endParaRPr>
          </a:p>
          <a:p>
            <a:pPr marL="457200" indent="-457200">
              <a:spcAft>
                <a:spcPts val="1200"/>
              </a:spcAft>
              <a:buFont typeface="Arial,Sans-Serif"/>
              <a:buChar char="•"/>
            </a:pPr>
            <a:r>
              <a:rPr lang="hu-HU" sz="2400" dirty="0"/>
              <a:t>Éves kiszámítható költségkeret, a célokhoz illeszkedő nagyságrend</a:t>
            </a:r>
            <a:endParaRPr lang="hu-HU" dirty="0"/>
          </a:p>
          <a:p>
            <a:pPr marL="457200" indent="-457200">
              <a:spcAft>
                <a:spcPts val="1200"/>
              </a:spcAft>
              <a:buFont typeface="Arial,Sans-Serif"/>
              <a:buChar char="•"/>
            </a:pPr>
            <a:r>
              <a:rPr lang="hu-HU" sz="2400" dirty="0">
                <a:ea typeface="+mn-lt"/>
                <a:cs typeface="+mn-lt"/>
              </a:rPr>
              <a:t>Szakmai koordinációs csapat felállítása (felelős részleg, munkacsoport?)</a:t>
            </a:r>
          </a:p>
          <a:p>
            <a:pPr marL="457200" indent="-457200">
              <a:spcAft>
                <a:spcPts val="1200"/>
              </a:spcAft>
              <a:buFont typeface="Arial,Sans-Serif"/>
              <a:buChar char="•"/>
            </a:pPr>
            <a:r>
              <a:rPr lang="hu-HU" sz="2400" dirty="0"/>
              <a:t>Erős kommunikáció (külső mellett belső is: pl. a hivatal és a saját társaságok, intézmények bevonása)</a:t>
            </a:r>
            <a:endParaRPr lang="hu-HU" dirty="0"/>
          </a:p>
          <a:p>
            <a:pPr marL="457200" indent="-457200">
              <a:spcAft>
                <a:spcPts val="1200"/>
              </a:spcAft>
              <a:buFont typeface="Arial,Sans-Serif"/>
              <a:buChar char="•"/>
            </a:pPr>
            <a:r>
              <a:rPr lang="hu-HU" sz="2400" dirty="0"/>
              <a:t>Szoftver háttér</a:t>
            </a:r>
            <a:endParaRPr lang="hu-HU" dirty="0">
              <a:cs typeface="Calibri"/>
            </a:endParaRPr>
          </a:p>
          <a:p>
            <a:pPr marL="457200" indent="-457200">
              <a:spcAft>
                <a:spcPts val="1200"/>
              </a:spcAft>
              <a:buFont typeface="Arial,Sans-Serif"/>
              <a:buChar char="•"/>
            </a:pPr>
            <a:r>
              <a:rPr lang="hu-HU" sz="2400" dirty="0">
                <a:cs typeface="Calibri"/>
              </a:rPr>
              <a:t>A koordinációs csapat és a szakmai főosztályok közötti munkamegosztás. Utóbbiak nyitottsága a részvételi módszerekre (pl. több konzultáció a megvalósítás során)</a:t>
            </a:r>
            <a:endParaRPr lang="hu-HU" sz="2400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F811695-5BE2-4C2F-8283-572EA6B69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DD9A-06F4-4A0A-A883-239DA54D51C0}" type="slidenum">
              <a:rPr lang="hu-HU" smtClean="0"/>
              <a:pPr/>
              <a:t>37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0236107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6137DD-E5BC-4D38-8CE9-EBFBCAF8C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Kik dolgoznak ezen?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9E9D6C2-9778-4596-858A-72278B794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502150"/>
            <a:ext cx="2423627" cy="4843463"/>
          </a:xfrm>
        </p:spPr>
        <p:txBody>
          <a:bodyPr/>
          <a:lstStyle/>
          <a:p>
            <a:r>
              <a:rPr lang="en-US" sz="1800" dirty="0">
                <a:cs typeface="Calibri"/>
              </a:rPr>
              <a:t>A </a:t>
            </a:r>
            <a:r>
              <a:rPr lang="en-US" sz="1800" dirty="0" err="1">
                <a:cs typeface="Calibri"/>
              </a:rPr>
              <a:t>közösségi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költségvetés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csapata</a:t>
            </a:r>
            <a:r>
              <a:rPr lang="en-US" sz="1800" dirty="0">
                <a:cs typeface="Calibri"/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hu-HU" sz="1800" dirty="0">
                <a:ea typeface="+mn-lt"/>
                <a:cs typeface="+mn-lt"/>
              </a:rPr>
              <a:t>koordináció, projektvezetés (34h / hét)</a:t>
            </a:r>
            <a:endParaRPr lang="en-US" sz="18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hu-HU" sz="1800" dirty="0">
                <a:ea typeface="+mn-lt"/>
                <a:cs typeface="+mn-lt"/>
              </a:rPr>
              <a:t>kommunikáció (40h / hét)</a:t>
            </a:r>
          </a:p>
          <a:p>
            <a:pPr marL="285750" indent="-285750">
              <a:buFont typeface="Arial"/>
              <a:buChar char="•"/>
            </a:pPr>
            <a:r>
              <a:rPr lang="hu-HU" sz="1800" dirty="0">
                <a:ea typeface="+mn-lt"/>
                <a:cs typeface="+mn-lt"/>
              </a:rPr>
              <a:t>csoportvezető </a:t>
            </a:r>
            <a:br>
              <a:rPr lang="hu-HU" sz="1800" dirty="0">
                <a:ea typeface="+mn-lt"/>
                <a:cs typeface="+mn-lt"/>
              </a:rPr>
            </a:br>
            <a:r>
              <a:rPr lang="hu-HU" sz="1800" dirty="0">
                <a:ea typeface="+mn-lt"/>
                <a:cs typeface="+mn-lt"/>
              </a:rPr>
              <a:t>(20h / hét)</a:t>
            </a:r>
          </a:p>
          <a:p>
            <a:pPr marL="285750" indent="-285750">
              <a:buFont typeface="Arial"/>
              <a:buChar char="•"/>
            </a:pPr>
            <a:r>
              <a:rPr lang="hu-HU" sz="1800" dirty="0">
                <a:cs typeface="Calibri" panose="020F0502020204030204"/>
              </a:rPr>
              <a:t>szoftverfejlesztő (20h / hét)</a:t>
            </a:r>
          </a:p>
          <a:p>
            <a:pPr marL="285750" indent="-285750">
              <a:buFont typeface="Arial"/>
              <a:buChar char="•"/>
            </a:pPr>
            <a:r>
              <a:rPr lang="hu-HU" sz="1800" dirty="0">
                <a:cs typeface="Calibri" panose="020F0502020204030204"/>
              </a:rPr>
              <a:t>adminisztratív asszisztencia </a:t>
            </a:r>
            <a:br>
              <a:rPr lang="hu-HU" sz="1800" dirty="0">
                <a:cs typeface="Calibri" panose="020F0502020204030204"/>
              </a:rPr>
            </a:br>
            <a:r>
              <a:rPr lang="hu-HU" sz="1800" dirty="0">
                <a:cs typeface="Calibri" panose="020F0502020204030204"/>
              </a:rPr>
              <a:t>(2 x 10h / hét) 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C3A6A38-CA18-43B0-90B3-74AAE55B9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DD9A-06F4-4A0A-A883-239DA54D51C0}" type="slidenum">
              <a:rPr lang="hu-HU" smtClean="0"/>
              <a:pPr/>
              <a:t>38</a:t>
            </a:fld>
            <a:endParaRPr lang="hu-HU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C422D229-ACAD-400B-B562-9A05CD78B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750" y="1502150"/>
            <a:ext cx="8745254" cy="430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11153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77C9DF-00E6-4CEF-A87C-079A125B8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Változtatások a folyamatban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AD5B648-8DD3-40CE-A582-4E46A2459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1738312"/>
            <a:ext cx="9972674" cy="484346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hu-HU" sz="2000" dirty="0"/>
              <a:t>Változtatások 2020/21 - 2021/22</a:t>
            </a:r>
            <a:endParaRPr lang="en-US" sz="2000" dirty="0">
              <a:ea typeface="+mn-lt"/>
              <a:cs typeface="+mn-lt"/>
            </a:endParaRPr>
          </a:p>
          <a:p>
            <a:pPr marL="457200" indent="-457200">
              <a:spcAft>
                <a:spcPts val="1200"/>
              </a:spcAft>
              <a:buFont typeface="Arial,Sans-Serif"/>
              <a:buChar char="•"/>
            </a:pPr>
            <a:r>
              <a:rPr lang="hu-HU" sz="2000" dirty="0"/>
              <a:t>Kategóriák / </a:t>
            </a:r>
            <a:r>
              <a:rPr lang="hu-HU" sz="2000" dirty="0" err="1"/>
              <a:t>ötletenkénti</a:t>
            </a:r>
            <a:r>
              <a:rPr lang="hu-HU" sz="2000" dirty="0"/>
              <a:t> </a:t>
            </a:r>
            <a:r>
              <a:rPr lang="hu-HU" sz="2000" dirty="0" err="1"/>
              <a:t>max</a:t>
            </a:r>
            <a:r>
              <a:rPr lang="hu-HU" sz="2000" dirty="0"/>
              <a:t>. keret</a:t>
            </a:r>
          </a:p>
          <a:p>
            <a:pPr marL="457200" indent="-457200">
              <a:spcAft>
                <a:spcPts val="1200"/>
              </a:spcAft>
              <a:buFont typeface="Arial,Sans-Serif"/>
              <a:buChar char="•"/>
            </a:pPr>
            <a:r>
              <a:rPr lang="hu-HU" sz="2000" dirty="0"/>
              <a:t>Új</a:t>
            </a:r>
            <a:r>
              <a:rPr lang="hu-HU" sz="2000" dirty="0">
                <a:cs typeface="+mn-lt"/>
              </a:rPr>
              <a:t> honlap (saját fejlesztés)  &gt; az ötletek sorsának még átláthatóbb követhetősége / gördülékenyebb szavazás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hu-HU" sz="2000" dirty="0">
                <a:cs typeface="Calibri"/>
              </a:rPr>
              <a:t>KK Tanács működési kereteinek egyértelműsítése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hu-HU" sz="2000" dirty="0">
                <a:cs typeface="Calibri"/>
              </a:rPr>
              <a:t>Egységes arculat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F9C26A7-EA68-44A1-9DF3-F4D1F9464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DD9A-06F4-4A0A-A883-239DA54D51C0}" type="slidenum">
              <a:rPr lang="hu-HU" smtClean="0"/>
              <a:pPr/>
              <a:t>39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8709181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DF54A6C-FBA4-4869-8683-6357053BB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Kategóriák és költségkeretek – 2021/22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D58B632-CAB4-4B20-B961-BA211AD51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400" b="1" dirty="0">
                <a:latin typeface="Calibri"/>
                <a:ea typeface="Calibri" panose="020F0502020204030204" pitchFamily="34" charset="0"/>
                <a:cs typeface="Times New Roman"/>
              </a:rPr>
              <a:t>Keret:</a:t>
            </a:r>
          </a:p>
          <a:p>
            <a:r>
              <a:rPr lang="hu-HU" b="1" dirty="0">
                <a:latin typeface="Calibri"/>
                <a:ea typeface="Calibri" panose="020F0502020204030204" pitchFamily="34" charset="0"/>
                <a:cs typeface="Times New Roman"/>
              </a:rPr>
              <a:t>1</a:t>
            </a:r>
            <a:r>
              <a:rPr lang="hu-HU" sz="2400" b="1" dirty="0">
                <a:latin typeface="Calibri"/>
                <a:ea typeface="Calibri" panose="020F0502020204030204" pitchFamily="34" charset="0"/>
                <a:cs typeface="Times New Roman"/>
              </a:rPr>
              <a:t> milliárd forint</a:t>
            </a:r>
            <a:endParaRPr lang="hu-HU" sz="2400" b="1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3CFE5F6-921D-403E-B927-37FABFD5D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DD9A-06F4-4A0A-A883-239DA54D51C0}" type="slidenum">
              <a:rPr lang="hu-HU" smtClean="0"/>
              <a:pPr/>
              <a:t>4</a:t>
            </a:fld>
            <a:endParaRPr lang="hu-HU" dirty="0"/>
          </a:p>
        </p:txBody>
      </p:sp>
      <p:pic>
        <p:nvPicPr>
          <p:cNvPr id="5" name="Kép 4" descr="A képen asztal látható&#10;&#10;Automatikusan generált leírás">
            <a:extLst>
              <a:ext uri="{FF2B5EF4-FFF2-40B4-BE49-F238E27FC236}">
                <a16:creationId xmlns:a16="http://schemas.microsoft.com/office/drawing/2014/main" id="{5AA2DA46-CA39-4CDB-B320-D21D55CBB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68" y="1284287"/>
            <a:ext cx="6948391" cy="489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09715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5E73680-D6BF-4716-BCF5-DD22E76A2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DD9A-06F4-4A0A-A883-239DA54D51C0}" type="slidenum">
              <a:rPr lang="hu-HU" smtClean="0"/>
              <a:pPr/>
              <a:t>40</a:t>
            </a:fld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AEE0402-4B3E-46A0-A296-6B164C407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285226"/>
            <a:ext cx="4280585" cy="628754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271A9A3F-6421-4DA1-ADDB-EFE69430D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362" y="285226"/>
            <a:ext cx="3525133" cy="3509739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55AF5E93-BFF4-4637-ACC8-332F0F2A7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339" y="4076732"/>
            <a:ext cx="3525837" cy="249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35274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77C9DF-00E6-4CEF-A87C-079A125B8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Változtatások a folyamatban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AD5B648-8DD3-40CE-A582-4E46A2459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1738312"/>
            <a:ext cx="9972674" cy="484346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hu-HU" sz="2000" dirty="0">
                <a:ea typeface="+mn-lt"/>
                <a:cs typeface="+mn-lt"/>
              </a:rPr>
              <a:t>Változtatások 2021/22 - 2022/23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hu-HU" sz="2000" dirty="0">
                <a:ea typeface="+mn-lt"/>
                <a:cs typeface="+mn-lt"/>
              </a:rPr>
              <a:t>Lokalitás előtérbe helyezése: új kategóriák, összevonás háttérbe szorítása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hu-HU" sz="2000" dirty="0">
                <a:ea typeface="+mn-lt"/>
                <a:cs typeface="+mn-lt"/>
              </a:rPr>
              <a:t>Tanács helyett erősebb társadalmasítás – ötletszalon, konzultációk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hu-HU" sz="2000" dirty="0">
                <a:ea typeface="+mn-lt"/>
                <a:cs typeface="+mn-lt"/>
              </a:rPr>
              <a:t>Még jobb kommunikáció &gt; nagyobb elérés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hu-HU" sz="2000" dirty="0">
                <a:ea typeface="+mn-lt"/>
                <a:cs typeface="+mn-lt"/>
              </a:rPr>
              <a:t>Az ötletfejlesztés / megvalósítás során több szóbeli konzultáció az ötletgazdákkal </a:t>
            </a:r>
            <a:endParaRPr lang="hu-HU" sz="1800" dirty="0">
              <a:ea typeface="+mn-lt"/>
              <a:cs typeface="+mn-lt"/>
            </a:endParaRPr>
          </a:p>
          <a:p>
            <a:endParaRPr lang="hu-HU" sz="2000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F9C26A7-EA68-44A1-9DF3-F4D1F9464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DD9A-06F4-4A0A-A883-239DA54D51C0}" type="slidenum">
              <a:rPr lang="hu-HU" smtClean="0"/>
              <a:pPr/>
              <a:t>41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76628842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4F9EA1E-E206-4F98-A0AE-987A1216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DD9A-06F4-4A0A-A883-239DA54D51C0}" type="slidenum">
              <a:rPr lang="hu-HU" smtClean="0"/>
              <a:pPr/>
              <a:t>42</a:t>
            </a:fld>
            <a:endParaRPr lang="hu-HU" dirty="0"/>
          </a:p>
        </p:txBody>
      </p:sp>
      <p:pic>
        <p:nvPicPr>
          <p:cNvPr id="1026" name="Picture 2" descr="Lehet, hogy egy kép erről: 2 ember, szabadtéri és szöveg">
            <a:extLst>
              <a:ext uri="{FF2B5EF4-FFF2-40B4-BE49-F238E27FC236}">
                <a16:creationId xmlns:a16="http://schemas.microsoft.com/office/drawing/2014/main" id="{AB65314B-C6A4-422A-BB96-4CF079AC5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30" y="299136"/>
            <a:ext cx="6259728" cy="625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E5C11E04-C24E-46E9-943A-516F9DFB20A0}"/>
              </a:ext>
            </a:extLst>
          </p:cNvPr>
          <p:cNvSpPr txBox="1"/>
          <p:nvPr/>
        </p:nvSpPr>
        <p:spPr>
          <a:xfrm>
            <a:off x="572199" y="1417739"/>
            <a:ext cx="18389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rgbClr val="12326E"/>
                </a:solidFill>
              </a:rPr>
              <a:t>2022. október 15-én </a:t>
            </a:r>
          </a:p>
          <a:p>
            <a:r>
              <a:rPr lang="hu-HU" sz="1200" dirty="0">
                <a:solidFill>
                  <a:srgbClr val="12326E"/>
                </a:solidFill>
              </a:rPr>
              <a:t>megkezdődött a </a:t>
            </a:r>
          </a:p>
          <a:p>
            <a:r>
              <a:rPr lang="hu-HU" sz="1200" dirty="0">
                <a:solidFill>
                  <a:srgbClr val="12326E"/>
                </a:solidFill>
              </a:rPr>
              <a:t>közösségi költségvetés </a:t>
            </a:r>
          </a:p>
          <a:p>
            <a:r>
              <a:rPr lang="hu-HU" sz="1200" dirty="0">
                <a:solidFill>
                  <a:srgbClr val="12326E"/>
                </a:solidFill>
              </a:rPr>
              <a:t>3. éve</a:t>
            </a:r>
          </a:p>
        </p:txBody>
      </p:sp>
    </p:spTree>
    <p:extLst>
      <p:ext uri="{BB962C8B-B14F-4D97-AF65-F5344CB8AC3E}">
        <p14:creationId xmlns:p14="http://schemas.microsoft.com/office/powerpoint/2010/main" val="2562888537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77C9DF-00E6-4CEF-A87C-079A125B8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Változtatások a kategóriákban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AD5B648-8DD3-40CE-A582-4E46A2459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1738312"/>
            <a:ext cx="3018987" cy="484346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hu-HU" sz="2000" b="1" dirty="0">
                <a:ea typeface="+mn-lt"/>
                <a:cs typeface="+mn-lt"/>
              </a:rPr>
              <a:t>2020/21</a:t>
            </a:r>
          </a:p>
          <a:p>
            <a:pPr>
              <a:spcAft>
                <a:spcPts val="1200"/>
              </a:spcAft>
            </a:pPr>
            <a:r>
              <a:rPr lang="hu-HU" sz="2000" dirty="0">
                <a:ea typeface="+mn-lt"/>
                <a:cs typeface="+mn-lt"/>
              </a:rPr>
              <a:t>Zöld Budapest</a:t>
            </a:r>
            <a:br>
              <a:rPr lang="hu-HU" sz="2000" dirty="0">
                <a:ea typeface="+mn-lt"/>
                <a:cs typeface="+mn-lt"/>
              </a:rPr>
            </a:br>
            <a:r>
              <a:rPr lang="hu-HU" sz="2000" dirty="0" err="1">
                <a:ea typeface="+mn-lt"/>
                <a:cs typeface="+mn-lt"/>
              </a:rPr>
              <a:t>max</a:t>
            </a:r>
            <a:r>
              <a:rPr lang="hu-HU" sz="2000" dirty="0">
                <a:ea typeface="+mn-lt"/>
                <a:cs typeface="+mn-lt"/>
              </a:rPr>
              <a:t>. 50 </a:t>
            </a:r>
            <a:r>
              <a:rPr lang="hu-HU" sz="2000" dirty="0" err="1">
                <a:ea typeface="+mn-lt"/>
                <a:cs typeface="+mn-lt"/>
              </a:rPr>
              <a:t>MFt</a:t>
            </a:r>
            <a:endParaRPr lang="hu-HU" sz="2000" dirty="0">
              <a:ea typeface="+mn-lt"/>
              <a:cs typeface="+mn-lt"/>
            </a:endParaRPr>
          </a:p>
          <a:p>
            <a:pPr>
              <a:spcAft>
                <a:spcPts val="1200"/>
              </a:spcAft>
            </a:pPr>
            <a:r>
              <a:rPr lang="hu-HU" sz="2000" dirty="0">
                <a:ea typeface="+mn-lt"/>
                <a:cs typeface="+mn-lt"/>
              </a:rPr>
              <a:t>Gondoskodó Budapest</a:t>
            </a:r>
            <a:br>
              <a:rPr lang="hu-HU" sz="2000" dirty="0">
                <a:ea typeface="+mn-lt"/>
                <a:cs typeface="+mn-lt"/>
              </a:rPr>
            </a:br>
            <a:r>
              <a:rPr lang="hu-HU" sz="2000" dirty="0" err="1">
                <a:ea typeface="+mn-lt"/>
                <a:cs typeface="+mn-lt"/>
              </a:rPr>
              <a:t>max</a:t>
            </a:r>
            <a:r>
              <a:rPr lang="hu-HU" sz="2000" dirty="0">
                <a:ea typeface="+mn-lt"/>
                <a:cs typeface="+mn-lt"/>
              </a:rPr>
              <a:t>. 50 </a:t>
            </a:r>
            <a:r>
              <a:rPr lang="hu-HU" sz="2000" dirty="0" err="1">
                <a:ea typeface="+mn-lt"/>
                <a:cs typeface="+mn-lt"/>
              </a:rPr>
              <a:t>MFt</a:t>
            </a:r>
            <a:endParaRPr lang="hu-HU" sz="2000" dirty="0">
              <a:ea typeface="+mn-lt"/>
              <a:cs typeface="+mn-lt"/>
            </a:endParaRPr>
          </a:p>
          <a:p>
            <a:pPr>
              <a:spcAft>
                <a:spcPts val="1200"/>
              </a:spcAft>
            </a:pPr>
            <a:r>
              <a:rPr lang="hu-HU" sz="2000" dirty="0">
                <a:ea typeface="+mn-lt"/>
                <a:cs typeface="+mn-lt"/>
              </a:rPr>
              <a:t>Egész Budapest</a:t>
            </a:r>
            <a:br>
              <a:rPr lang="hu-HU" sz="2000" dirty="0">
                <a:ea typeface="+mn-lt"/>
                <a:cs typeface="+mn-lt"/>
              </a:rPr>
            </a:br>
            <a:r>
              <a:rPr lang="hu-HU" sz="2000" dirty="0" err="1">
                <a:ea typeface="+mn-lt"/>
                <a:cs typeface="+mn-lt"/>
              </a:rPr>
              <a:t>max</a:t>
            </a:r>
            <a:r>
              <a:rPr lang="hu-HU" sz="2000" dirty="0">
                <a:ea typeface="+mn-lt"/>
                <a:cs typeface="+mn-lt"/>
              </a:rPr>
              <a:t>. 250 </a:t>
            </a:r>
            <a:r>
              <a:rPr lang="hu-HU" sz="2000" dirty="0" err="1">
                <a:ea typeface="+mn-lt"/>
                <a:cs typeface="+mn-lt"/>
              </a:rPr>
              <a:t>MFt</a:t>
            </a:r>
            <a:endParaRPr lang="hu-HU" sz="2000" dirty="0">
              <a:ea typeface="+mn-lt"/>
              <a:cs typeface="+mn-lt"/>
            </a:endParaRPr>
          </a:p>
          <a:p>
            <a:pPr>
              <a:spcAft>
                <a:spcPts val="1200"/>
              </a:spcAft>
            </a:pPr>
            <a:endParaRPr lang="hu-HU" sz="1800" dirty="0">
              <a:ea typeface="+mn-lt"/>
              <a:cs typeface="+mn-lt"/>
            </a:endParaRPr>
          </a:p>
          <a:p>
            <a:endParaRPr lang="hu-HU" sz="2000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F9C26A7-EA68-44A1-9DF3-F4D1F9464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DD9A-06F4-4A0A-A883-239DA54D51C0}" type="slidenum">
              <a:rPr lang="hu-HU" smtClean="0"/>
              <a:pPr/>
              <a:t>43</a:t>
            </a:fld>
            <a:endParaRPr lang="hu-HU" dirty="0"/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C9E2DFED-43EA-45CF-8619-3463D984D32E}"/>
              </a:ext>
            </a:extLst>
          </p:cNvPr>
          <p:cNvSpPr txBox="1">
            <a:spLocks/>
          </p:cNvSpPr>
          <p:nvPr/>
        </p:nvSpPr>
        <p:spPr>
          <a:xfrm>
            <a:off x="3783436" y="1738312"/>
            <a:ext cx="3315050" cy="48434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rgbClr val="12326E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12326E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rgbClr val="12326E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12326E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12326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hu-HU" sz="2000" b="1" dirty="0">
                <a:ea typeface="+mn-lt"/>
                <a:cs typeface="+mn-lt"/>
              </a:rPr>
              <a:t>2021/22</a:t>
            </a:r>
          </a:p>
          <a:p>
            <a:pPr>
              <a:spcAft>
                <a:spcPts val="1200"/>
              </a:spcAft>
            </a:pPr>
            <a:r>
              <a:rPr lang="hu-HU" sz="2000" dirty="0">
                <a:ea typeface="+mn-lt"/>
                <a:cs typeface="+mn-lt"/>
              </a:rPr>
              <a:t>Zöld Budapest</a:t>
            </a:r>
            <a:br>
              <a:rPr lang="hu-HU" sz="2000" dirty="0">
                <a:ea typeface="+mn-lt"/>
                <a:cs typeface="+mn-lt"/>
              </a:rPr>
            </a:br>
            <a:r>
              <a:rPr lang="hu-HU" sz="2000" dirty="0">
                <a:ea typeface="+mn-lt"/>
                <a:cs typeface="+mn-lt"/>
              </a:rPr>
              <a:t>- kis méret: </a:t>
            </a:r>
            <a:r>
              <a:rPr lang="hu-HU" sz="2000" dirty="0" err="1">
                <a:ea typeface="+mn-lt"/>
                <a:cs typeface="+mn-lt"/>
              </a:rPr>
              <a:t>max</a:t>
            </a:r>
            <a:r>
              <a:rPr lang="hu-HU" sz="2000" dirty="0">
                <a:ea typeface="+mn-lt"/>
                <a:cs typeface="+mn-lt"/>
              </a:rPr>
              <a:t>. 50 </a:t>
            </a:r>
            <a:r>
              <a:rPr lang="hu-HU" sz="2000" dirty="0" err="1">
                <a:ea typeface="+mn-lt"/>
                <a:cs typeface="+mn-lt"/>
              </a:rPr>
              <a:t>MFt</a:t>
            </a:r>
            <a:br>
              <a:rPr lang="hu-HU" sz="2000" dirty="0">
                <a:ea typeface="+mn-lt"/>
                <a:cs typeface="+mn-lt"/>
              </a:rPr>
            </a:br>
            <a:r>
              <a:rPr lang="hu-HU" sz="2000" dirty="0">
                <a:ea typeface="+mn-lt"/>
                <a:cs typeface="+mn-lt"/>
              </a:rPr>
              <a:t>- nagy méret: </a:t>
            </a:r>
            <a:r>
              <a:rPr lang="hu-HU" sz="2000" dirty="0" err="1">
                <a:ea typeface="+mn-lt"/>
                <a:cs typeface="+mn-lt"/>
              </a:rPr>
              <a:t>max</a:t>
            </a:r>
            <a:r>
              <a:rPr lang="hu-HU" sz="2000" dirty="0">
                <a:ea typeface="+mn-lt"/>
                <a:cs typeface="+mn-lt"/>
              </a:rPr>
              <a:t>. 133 </a:t>
            </a:r>
            <a:r>
              <a:rPr lang="hu-HU" sz="2000" dirty="0" err="1">
                <a:ea typeface="+mn-lt"/>
                <a:cs typeface="+mn-lt"/>
              </a:rPr>
              <a:t>MFt</a:t>
            </a:r>
            <a:endParaRPr lang="hu-HU" sz="2000" dirty="0">
              <a:ea typeface="+mn-lt"/>
              <a:cs typeface="+mn-lt"/>
            </a:endParaRPr>
          </a:p>
          <a:p>
            <a:pPr>
              <a:spcAft>
                <a:spcPts val="1200"/>
              </a:spcAft>
            </a:pPr>
            <a:r>
              <a:rPr lang="hu-HU" sz="2000" dirty="0">
                <a:ea typeface="+mn-lt"/>
                <a:cs typeface="+mn-lt"/>
              </a:rPr>
              <a:t>Esélyteremtő Budapest</a:t>
            </a:r>
            <a:br>
              <a:rPr lang="hu-HU" sz="2000" dirty="0">
                <a:ea typeface="+mn-lt"/>
                <a:cs typeface="+mn-lt"/>
              </a:rPr>
            </a:br>
            <a:r>
              <a:rPr lang="hu-HU" sz="2000" dirty="0">
                <a:ea typeface="+mn-lt"/>
                <a:cs typeface="+mn-lt"/>
              </a:rPr>
              <a:t>- kis méret: </a:t>
            </a:r>
            <a:r>
              <a:rPr lang="hu-HU" sz="2000" dirty="0" err="1">
                <a:ea typeface="+mn-lt"/>
                <a:cs typeface="+mn-lt"/>
              </a:rPr>
              <a:t>max</a:t>
            </a:r>
            <a:r>
              <a:rPr lang="hu-HU" sz="2000" dirty="0">
                <a:ea typeface="+mn-lt"/>
                <a:cs typeface="+mn-lt"/>
              </a:rPr>
              <a:t>. 50 </a:t>
            </a:r>
            <a:r>
              <a:rPr lang="hu-HU" sz="2000" dirty="0" err="1">
                <a:ea typeface="+mn-lt"/>
                <a:cs typeface="+mn-lt"/>
              </a:rPr>
              <a:t>MFt</a:t>
            </a:r>
            <a:br>
              <a:rPr lang="hu-HU" sz="2000" dirty="0">
                <a:ea typeface="+mn-lt"/>
                <a:cs typeface="+mn-lt"/>
              </a:rPr>
            </a:br>
            <a:r>
              <a:rPr lang="hu-HU" sz="2000" dirty="0">
                <a:ea typeface="+mn-lt"/>
                <a:cs typeface="+mn-lt"/>
              </a:rPr>
              <a:t>- nagy méret: </a:t>
            </a:r>
            <a:r>
              <a:rPr lang="hu-HU" sz="2000" dirty="0" err="1">
                <a:ea typeface="+mn-lt"/>
                <a:cs typeface="+mn-lt"/>
              </a:rPr>
              <a:t>max</a:t>
            </a:r>
            <a:r>
              <a:rPr lang="hu-HU" sz="2000" dirty="0">
                <a:ea typeface="+mn-lt"/>
                <a:cs typeface="+mn-lt"/>
              </a:rPr>
              <a:t>. 133 </a:t>
            </a:r>
            <a:r>
              <a:rPr lang="hu-HU" sz="2000" dirty="0" err="1">
                <a:ea typeface="+mn-lt"/>
                <a:cs typeface="+mn-lt"/>
              </a:rPr>
              <a:t>MFt</a:t>
            </a:r>
            <a:endParaRPr lang="hu-HU" sz="2000" dirty="0">
              <a:ea typeface="+mn-lt"/>
              <a:cs typeface="+mn-lt"/>
            </a:endParaRPr>
          </a:p>
          <a:p>
            <a:pPr>
              <a:spcAft>
                <a:spcPts val="1200"/>
              </a:spcAft>
            </a:pPr>
            <a:r>
              <a:rPr lang="hu-HU" sz="2000" dirty="0">
                <a:ea typeface="+mn-lt"/>
                <a:cs typeface="+mn-lt"/>
              </a:rPr>
              <a:t>Nyitott Budapest</a:t>
            </a:r>
            <a:br>
              <a:rPr lang="hu-HU" sz="2000" dirty="0">
                <a:ea typeface="+mn-lt"/>
                <a:cs typeface="+mn-lt"/>
              </a:rPr>
            </a:br>
            <a:r>
              <a:rPr lang="hu-HU" sz="2000" dirty="0">
                <a:ea typeface="+mn-lt"/>
                <a:cs typeface="+mn-lt"/>
              </a:rPr>
              <a:t>- kis méret: </a:t>
            </a:r>
            <a:r>
              <a:rPr lang="hu-HU" sz="2000" dirty="0" err="1">
                <a:ea typeface="+mn-lt"/>
                <a:cs typeface="+mn-lt"/>
              </a:rPr>
              <a:t>max</a:t>
            </a:r>
            <a:r>
              <a:rPr lang="hu-HU" sz="2000" dirty="0">
                <a:ea typeface="+mn-lt"/>
                <a:cs typeface="+mn-lt"/>
              </a:rPr>
              <a:t>. 50 </a:t>
            </a:r>
            <a:r>
              <a:rPr lang="hu-HU" sz="2000" dirty="0" err="1">
                <a:ea typeface="+mn-lt"/>
                <a:cs typeface="+mn-lt"/>
              </a:rPr>
              <a:t>MFt</a:t>
            </a:r>
            <a:br>
              <a:rPr lang="hu-HU" sz="2000" dirty="0">
                <a:ea typeface="+mn-lt"/>
                <a:cs typeface="+mn-lt"/>
              </a:rPr>
            </a:br>
            <a:r>
              <a:rPr lang="hu-HU" sz="2000" dirty="0">
                <a:ea typeface="+mn-lt"/>
                <a:cs typeface="+mn-lt"/>
              </a:rPr>
              <a:t>- nagy méret: </a:t>
            </a:r>
            <a:r>
              <a:rPr lang="hu-HU" sz="2000" dirty="0" err="1">
                <a:ea typeface="+mn-lt"/>
                <a:cs typeface="+mn-lt"/>
              </a:rPr>
              <a:t>max</a:t>
            </a:r>
            <a:r>
              <a:rPr lang="hu-HU" sz="2000" dirty="0">
                <a:ea typeface="+mn-lt"/>
                <a:cs typeface="+mn-lt"/>
              </a:rPr>
              <a:t>. 133 </a:t>
            </a:r>
            <a:r>
              <a:rPr lang="hu-HU" sz="2000" dirty="0" err="1">
                <a:ea typeface="+mn-lt"/>
                <a:cs typeface="+mn-lt"/>
              </a:rPr>
              <a:t>MFt</a:t>
            </a:r>
            <a:endParaRPr lang="hu-HU" sz="2000" dirty="0">
              <a:ea typeface="+mn-lt"/>
              <a:cs typeface="+mn-lt"/>
            </a:endParaRPr>
          </a:p>
          <a:p>
            <a:pPr>
              <a:spcAft>
                <a:spcPts val="1200"/>
              </a:spcAft>
            </a:pPr>
            <a:endParaRPr lang="hu-HU" sz="1800" dirty="0">
              <a:ea typeface="+mn-lt"/>
              <a:cs typeface="+mn-lt"/>
            </a:endParaRPr>
          </a:p>
          <a:p>
            <a:endParaRPr lang="hu-HU" sz="2000" dirty="0"/>
          </a:p>
        </p:txBody>
      </p:sp>
      <p:sp>
        <p:nvSpPr>
          <p:cNvPr id="6" name="Tartalom helye 2">
            <a:extLst>
              <a:ext uri="{FF2B5EF4-FFF2-40B4-BE49-F238E27FC236}">
                <a16:creationId xmlns:a16="http://schemas.microsoft.com/office/drawing/2014/main" id="{154E89D4-C99B-40BA-9F18-A6D43701397C}"/>
              </a:ext>
            </a:extLst>
          </p:cNvPr>
          <p:cNvSpPr txBox="1">
            <a:spLocks/>
          </p:cNvSpPr>
          <p:nvPr/>
        </p:nvSpPr>
        <p:spPr>
          <a:xfrm>
            <a:off x="7760079" y="1738312"/>
            <a:ext cx="3018987" cy="48434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rgbClr val="12326E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12326E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rgbClr val="12326E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12326E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12326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hu-HU" sz="2000" b="1" dirty="0">
                <a:ea typeface="+mn-lt"/>
                <a:cs typeface="+mn-lt"/>
              </a:rPr>
              <a:t>2022/23</a:t>
            </a:r>
          </a:p>
          <a:p>
            <a:pPr>
              <a:spcAft>
                <a:spcPts val="1200"/>
              </a:spcAft>
            </a:pPr>
            <a:r>
              <a:rPr lang="hu-HU" sz="2000" dirty="0">
                <a:ea typeface="+mn-lt"/>
                <a:cs typeface="+mn-lt"/>
              </a:rPr>
              <a:t>Helyi kis ötletek</a:t>
            </a:r>
            <a:br>
              <a:rPr lang="hu-HU" sz="2000" dirty="0">
                <a:ea typeface="+mn-lt"/>
                <a:cs typeface="+mn-lt"/>
              </a:rPr>
            </a:br>
            <a:r>
              <a:rPr lang="hu-HU" sz="2000" dirty="0" err="1">
                <a:ea typeface="+mn-lt"/>
                <a:cs typeface="+mn-lt"/>
              </a:rPr>
              <a:t>max</a:t>
            </a:r>
            <a:r>
              <a:rPr lang="hu-HU" sz="2000" dirty="0">
                <a:ea typeface="+mn-lt"/>
                <a:cs typeface="+mn-lt"/>
              </a:rPr>
              <a:t>. 50 </a:t>
            </a:r>
            <a:r>
              <a:rPr lang="hu-HU" sz="2000" dirty="0" err="1">
                <a:ea typeface="+mn-lt"/>
                <a:cs typeface="+mn-lt"/>
              </a:rPr>
              <a:t>MFt</a:t>
            </a:r>
            <a:endParaRPr lang="hu-HU" sz="2000" dirty="0">
              <a:ea typeface="+mn-lt"/>
              <a:cs typeface="+mn-lt"/>
            </a:endParaRPr>
          </a:p>
          <a:p>
            <a:pPr>
              <a:spcAft>
                <a:spcPts val="1200"/>
              </a:spcAft>
            </a:pPr>
            <a:r>
              <a:rPr lang="hu-HU" sz="2000" dirty="0">
                <a:ea typeface="+mn-lt"/>
                <a:cs typeface="+mn-lt"/>
              </a:rPr>
              <a:t>Helyi nagy ötletek</a:t>
            </a:r>
            <a:br>
              <a:rPr lang="hu-HU" sz="2000" dirty="0">
                <a:ea typeface="+mn-lt"/>
                <a:cs typeface="+mn-lt"/>
              </a:rPr>
            </a:br>
            <a:r>
              <a:rPr lang="hu-HU" sz="2000" dirty="0">
                <a:ea typeface="+mn-lt"/>
                <a:cs typeface="+mn-lt"/>
              </a:rPr>
              <a:t>51-120 </a:t>
            </a:r>
            <a:r>
              <a:rPr lang="hu-HU" sz="2000" dirty="0" err="1">
                <a:ea typeface="+mn-lt"/>
                <a:cs typeface="+mn-lt"/>
              </a:rPr>
              <a:t>MFt</a:t>
            </a:r>
            <a:endParaRPr lang="hu-HU" sz="2000" dirty="0">
              <a:ea typeface="+mn-lt"/>
              <a:cs typeface="+mn-lt"/>
            </a:endParaRPr>
          </a:p>
          <a:p>
            <a:pPr>
              <a:spcAft>
                <a:spcPts val="1200"/>
              </a:spcAft>
            </a:pPr>
            <a:r>
              <a:rPr lang="hu-HU" sz="2000" dirty="0">
                <a:ea typeface="+mn-lt"/>
                <a:cs typeface="+mn-lt"/>
              </a:rPr>
              <a:t>Nem helyi (Egész Budapest) ötletek</a:t>
            </a:r>
            <a:br>
              <a:rPr lang="hu-HU" sz="2000" dirty="0">
                <a:ea typeface="+mn-lt"/>
                <a:cs typeface="+mn-lt"/>
              </a:rPr>
            </a:br>
            <a:r>
              <a:rPr lang="hu-HU" sz="2000" dirty="0" err="1">
                <a:ea typeface="+mn-lt"/>
                <a:cs typeface="+mn-lt"/>
              </a:rPr>
              <a:t>max</a:t>
            </a:r>
            <a:r>
              <a:rPr lang="hu-HU" sz="2000" dirty="0">
                <a:ea typeface="+mn-lt"/>
                <a:cs typeface="+mn-lt"/>
              </a:rPr>
              <a:t>. 120 </a:t>
            </a:r>
            <a:r>
              <a:rPr lang="hu-HU" sz="2000" dirty="0" err="1">
                <a:ea typeface="+mn-lt"/>
                <a:cs typeface="+mn-lt"/>
              </a:rPr>
              <a:t>MFt</a:t>
            </a:r>
            <a:endParaRPr lang="hu-HU" sz="2000" dirty="0">
              <a:ea typeface="+mn-lt"/>
              <a:cs typeface="+mn-lt"/>
            </a:endParaRPr>
          </a:p>
          <a:p>
            <a:pPr>
              <a:spcAft>
                <a:spcPts val="1200"/>
              </a:spcAft>
            </a:pPr>
            <a:endParaRPr lang="hu-HU" sz="1800" dirty="0">
              <a:ea typeface="+mn-lt"/>
              <a:cs typeface="+mn-lt"/>
            </a:endParaRPr>
          </a:p>
          <a:p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807973839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C8B5FF27-71A9-46C1-A3C5-79E8A96F9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latin typeface="Arial"/>
                <a:cs typeface="Calibri Light"/>
              </a:rPr>
              <a:t>Hazai és nemzetközi tapasztalatcserék</a:t>
            </a:r>
            <a:endParaRPr lang="hu-HU" dirty="0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4D66031E-29CB-4B94-BDF7-DB272665E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225" y="1284287"/>
            <a:ext cx="7305479" cy="487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119559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4">
            <a:extLst>
              <a:ext uri="{FF2B5EF4-FFF2-40B4-BE49-F238E27FC236}">
                <a16:creationId xmlns:a16="http://schemas.microsoft.com/office/drawing/2014/main" id="{E7B15B26-6C17-420E-856E-B9A0360D0B9E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lvl="0"/>
            <a:r>
              <a:rPr lang="hu-HU" dirty="0"/>
              <a:t>schanz.judit@budapest.hu</a:t>
            </a:r>
          </a:p>
          <a:p>
            <a:pPr lvl="0"/>
            <a:r>
              <a:rPr lang="hu-HU" dirty="0"/>
              <a:t>sain.matyas@budapest.hu</a:t>
            </a:r>
          </a:p>
          <a:p>
            <a:pPr lvl="0"/>
            <a:r>
              <a:rPr lang="hu-HU" dirty="0"/>
              <a:t>nyitott@budapest.hu</a:t>
            </a:r>
          </a:p>
        </p:txBody>
      </p:sp>
    </p:spTree>
    <p:extLst>
      <p:ext uri="{BB962C8B-B14F-4D97-AF65-F5344CB8AC3E}">
        <p14:creationId xmlns:p14="http://schemas.microsoft.com/office/powerpoint/2010/main" val="131268649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DF54A6C-FBA4-4869-8683-6357053BB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Kategóriák és költségkeretek – 2022/23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D58B632-CAB4-4B20-B961-BA211AD51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400" b="1" dirty="0">
                <a:latin typeface="Calibri"/>
                <a:ea typeface="Calibri" panose="020F0502020204030204" pitchFamily="34" charset="0"/>
                <a:cs typeface="Times New Roman"/>
              </a:rPr>
              <a:t>Keret:</a:t>
            </a:r>
          </a:p>
          <a:p>
            <a:r>
              <a:rPr lang="hu-HU" b="1" dirty="0">
                <a:latin typeface="Calibri"/>
                <a:ea typeface="Calibri" panose="020F0502020204030204" pitchFamily="34" charset="0"/>
                <a:cs typeface="Times New Roman"/>
              </a:rPr>
              <a:t>1</a:t>
            </a:r>
            <a:r>
              <a:rPr lang="hu-HU" sz="2400" b="1" dirty="0">
                <a:latin typeface="Calibri"/>
                <a:ea typeface="Calibri" panose="020F0502020204030204" pitchFamily="34" charset="0"/>
                <a:cs typeface="Times New Roman"/>
              </a:rPr>
              <a:t> milliárd forint</a:t>
            </a:r>
            <a:endParaRPr lang="hu-HU" sz="2400" b="1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3CFE5F6-921D-403E-B927-37FABFD5D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DD9A-06F4-4A0A-A883-239DA54D51C0}" type="slidenum">
              <a:rPr lang="hu-HU" smtClean="0"/>
              <a:pPr/>
              <a:t>5</a:t>
            </a:fld>
            <a:endParaRPr lang="hu-HU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C94AD84-F340-6895-C34C-0A0D4BD3A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533" y="1280572"/>
            <a:ext cx="6994764" cy="506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9256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DAC930D-4B7A-4C7D-8D98-3E2414A2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DD9A-06F4-4A0A-A883-239DA54D51C0}" type="slidenum">
              <a:rPr lang="hu-HU" smtClean="0"/>
              <a:pPr/>
              <a:t>6</a:t>
            </a:fld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67BE6EF-4113-4E82-BC8B-6815F10E7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750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1409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>
            <a:extLst>
              <a:ext uri="{FF2B5EF4-FFF2-40B4-BE49-F238E27FC236}">
                <a16:creationId xmlns:a16="http://schemas.microsoft.com/office/drawing/2014/main" id="{73DE6B76-33DA-4946-AB8D-8FE7490D3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latin typeface="Arial"/>
                <a:cs typeface="Calibri Light"/>
              </a:rPr>
              <a:t>ÖTLETEK FELDOLGOZÁSA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F57F578-C214-4F78-942D-A0FFA8F68E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709" y="1709738"/>
            <a:ext cx="7870566" cy="3597317"/>
          </a:xfrm>
          <a:prstGeom prst="rect">
            <a:avLst/>
          </a:prstGeom>
          <a:noFill/>
          <a:effectLst>
            <a:glow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3965309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629F30-CF93-4422-8D5C-06418BFC2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Beérkező ötletek – 2021/22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BFD9592-4946-44B2-8BD6-3EC4C77E9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/>
              <a:t>Hány ötletről van szó?  Mi történik velük?</a:t>
            </a:r>
          </a:p>
          <a:p>
            <a:endParaRPr lang="hu-HU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400" dirty="0">
                <a:cs typeface="Calibri"/>
              </a:rPr>
              <a:t>A második fővárosi közösségi költségvetésbe </a:t>
            </a:r>
            <a:r>
              <a:rPr lang="hu-HU" sz="2400" b="1" dirty="0">
                <a:cs typeface="Calibri"/>
              </a:rPr>
              <a:t>615</a:t>
            </a:r>
            <a:r>
              <a:rPr lang="hu-HU" sz="2400" dirty="0">
                <a:cs typeface="Calibri"/>
              </a:rPr>
              <a:t> ötletet küldtek be a budapestiek.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400" dirty="0">
                <a:effectLst/>
                <a:latin typeface="Calibri"/>
                <a:ea typeface="Calibri" panose="020F0502020204030204" pitchFamily="34" charset="0"/>
                <a:cs typeface="Calibri"/>
              </a:rPr>
              <a:t>Ezeket az ötleteket a hivatal kb. 8 főosztályának munkatársai </a:t>
            </a:r>
            <a:r>
              <a:rPr lang="hu-HU" sz="2400" dirty="0">
                <a:latin typeface="Calibri"/>
                <a:ea typeface="Calibri" panose="020F0502020204030204" pitchFamily="34" charset="0"/>
                <a:cs typeface="Calibri"/>
              </a:rPr>
              <a:t>értékelték</a:t>
            </a:r>
            <a:r>
              <a:rPr lang="hu-HU" sz="2400" dirty="0">
                <a:effectLst/>
                <a:latin typeface="Calibri"/>
                <a:ea typeface="Calibri" panose="020F0502020204030204" pitchFamily="34" charset="0"/>
                <a:cs typeface="Calibri"/>
              </a:rPr>
              <a:t>, szükség esetén bevonva egy-egy fővárosi céget (BKK, Főkert, FKF, Budapest Film stb.)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sz="2400" dirty="0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400" b="1" dirty="0">
                <a:latin typeface="Calibri"/>
                <a:ea typeface="Calibri" panose="020F0502020204030204" pitchFamily="34" charset="0"/>
                <a:cs typeface="Calibri"/>
              </a:rPr>
              <a:t>262</a:t>
            </a:r>
            <a:r>
              <a:rPr lang="hu-HU" sz="2400" dirty="0">
                <a:effectLst/>
                <a:latin typeface="Calibri"/>
                <a:ea typeface="Calibri" panose="020F0502020204030204" pitchFamily="34" charset="0"/>
                <a:cs typeface="Calibri"/>
              </a:rPr>
              <a:t> darabot egy vagy több kerület munkatársai is </a:t>
            </a:r>
            <a:r>
              <a:rPr lang="hu-HU" sz="2400" dirty="0">
                <a:latin typeface="Calibri"/>
                <a:ea typeface="Calibri" panose="020F0502020204030204" pitchFamily="34" charset="0"/>
                <a:cs typeface="Calibri"/>
              </a:rPr>
              <a:t>elemeztek</a:t>
            </a:r>
            <a:endParaRPr lang="hu-HU" sz="2400" dirty="0"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DC74F60-4C49-4ABA-BFFE-B15BB1DF4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DD9A-06F4-4A0A-A883-239DA54D51C0}" type="slidenum">
              <a:rPr lang="hu-HU" smtClean="0"/>
              <a:pPr/>
              <a:t>8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1199422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773A5E6-D2EC-4E57-B654-8559A5B48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Szakmai értékelés eredménye – 2021/22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EFF410B-99FF-46B9-B45B-A126B48B1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400" b="1" dirty="0">
                <a:latin typeface="Calibri"/>
                <a:ea typeface="Calibri" panose="020F0502020204030204" pitchFamily="34" charset="0"/>
                <a:cs typeface="Calibri"/>
              </a:rPr>
              <a:t>344</a:t>
            </a:r>
            <a:r>
              <a:rPr lang="hu-HU" sz="2400" dirty="0">
                <a:effectLst/>
                <a:latin typeface="Calibri"/>
                <a:ea typeface="Calibri" panose="020F0502020204030204" pitchFamily="34" charset="0"/>
                <a:cs typeface="Calibri"/>
              </a:rPr>
              <a:t> ötletet elutasítunk, minden esetben MEGINDOKOLVA a döntést az </a:t>
            </a:r>
            <a:r>
              <a:rPr lang="hu-HU" sz="2400" u="sng" dirty="0">
                <a:solidFill>
                  <a:srgbClr val="0000FF"/>
                </a:solidFill>
                <a:effectLst/>
                <a:latin typeface="Calibri"/>
                <a:ea typeface="Calibri" panose="020F0502020204030204" pitchFamily="34" charset="0"/>
                <a:cs typeface="Calibri"/>
                <a:hlinkClick r:id="rId2"/>
              </a:rPr>
              <a:t>otlet.budapest.hu</a:t>
            </a:r>
            <a:r>
              <a:rPr lang="hu-HU" sz="2400" dirty="0">
                <a:effectLst/>
                <a:latin typeface="Calibri"/>
                <a:ea typeface="Calibri" panose="020F0502020204030204" pitchFamily="34" charset="0"/>
                <a:cs typeface="Calibri"/>
              </a:rPr>
              <a:t> honlapon</a:t>
            </a:r>
          </a:p>
          <a:p>
            <a:r>
              <a:rPr lang="hu-HU" sz="2400" dirty="0">
                <a:effectLst/>
                <a:latin typeface="Calibri"/>
                <a:ea typeface="Calibri" panose="020F0502020204030204" pitchFamily="34" charset="0"/>
                <a:cs typeface="Calibri"/>
              </a:rPr>
              <a:t>	</a:t>
            </a:r>
            <a:r>
              <a:rPr lang="hu-HU" sz="1800" i="1" dirty="0">
                <a:effectLst/>
                <a:latin typeface="Calibri"/>
                <a:ea typeface="Calibri" panose="020F0502020204030204" pitchFamily="34" charset="0"/>
                <a:cs typeface="Calibri"/>
              </a:rPr>
              <a:t>például:</a:t>
            </a:r>
            <a:endParaRPr lang="hu-HU" sz="2400" i="1" dirty="0"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endParaRPr lang="hu-HU" dirty="0">
              <a:latin typeface="Calibri"/>
              <a:ea typeface="Calibri" panose="020F0502020204030204" pitchFamily="34" charset="0"/>
              <a:cs typeface="Calibri"/>
            </a:endParaRPr>
          </a:p>
          <a:p>
            <a:endParaRPr lang="hu-HU" sz="2400" dirty="0"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endParaRPr lang="hu-HU" dirty="0">
              <a:latin typeface="Calibri"/>
              <a:ea typeface="Calibri" panose="020F0502020204030204" pitchFamily="34" charset="0"/>
              <a:cs typeface="Calibri"/>
            </a:endParaRPr>
          </a:p>
          <a:p>
            <a:endParaRPr lang="hu-HU" sz="2400" dirty="0"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400" b="1" dirty="0">
                <a:latin typeface="Calibri"/>
                <a:ea typeface="Calibri" panose="020F0502020204030204" pitchFamily="34" charset="0"/>
                <a:cs typeface="Calibri"/>
              </a:rPr>
              <a:t>271</a:t>
            </a:r>
            <a:r>
              <a:rPr lang="hu-HU" sz="2400" dirty="0">
                <a:effectLst/>
                <a:latin typeface="Calibri"/>
                <a:ea typeface="Calibri" panose="020F0502020204030204" pitchFamily="34" charset="0"/>
                <a:cs typeface="Calibri"/>
              </a:rPr>
              <a:t> ötletet fejlesztés alá vontunk - amiből az ötletfejlesztés után </a:t>
            </a:r>
            <a:r>
              <a:rPr lang="hu-HU" sz="2400" b="1" dirty="0">
                <a:effectLst/>
                <a:latin typeface="Calibri"/>
                <a:ea typeface="Calibri" panose="020F0502020204030204" pitchFamily="34" charset="0"/>
                <a:cs typeface="Calibri"/>
              </a:rPr>
              <a:t>139</a:t>
            </a:r>
            <a:r>
              <a:rPr lang="hu-HU" sz="2400" dirty="0">
                <a:effectLst/>
                <a:latin typeface="Calibri"/>
                <a:ea typeface="Calibri" panose="020F0502020204030204" pitchFamily="34" charset="0"/>
                <a:cs typeface="Calibri"/>
              </a:rPr>
              <a:t> lett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FF4615B-7E0C-4573-B3BF-2B1CFF705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DD9A-06F4-4A0A-A883-239DA54D51C0}" type="slidenum">
              <a:rPr lang="hu-HU" smtClean="0"/>
              <a:pPr/>
              <a:t>9</a:t>
            </a:fld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C89BB50-85C8-4B2E-BB2D-50D6D666F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76" y="2940823"/>
            <a:ext cx="9684740" cy="173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350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Alapértelmezet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io sablon 2022 zold  -  Írásvédett" id="{8B6971AF-91A3-44CD-8E9B-574768B99629}" vid="{547E9FCF-0DA8-42B1-9721-52EFF05B132D}"/>
    </a:ext>
  </a:extLst>
</a:theme>
</file>

<file path=ppt/theme/theme2.xml><?xml version="1.0" encoding="utf-8"?>
<a:theme xmlns:a="http://schemas.openxmlformats.org/drawingml/2006/main" name="1_Alapértelmezet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io sablon 2022 zold  -  Írásvédett" id="{8B6971AF-91A3-44CD-8E9B-574768B99629}" vid="{80C64B34-5614-44EF-9661-F467492B8308}"/>
    </a:ext>
  </a:extLst>
</a:theme>
</file>

<file path=ppt/theme/theme3.xml><?xml version="1.0" encoding="utf-8"?>
<a:theme xmlns:a="http://schemas.openxmlformats.org/drawingml/2006/main" name="Világoskék belső diá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io sablon 2022 zold  -  Írásvédett" id="{8B6971AF-91A3-44CD-8E9B-574768B99629}" vid="{6C264325-A29C-4598-8576-28EDCF543CD2}"/>
    </a:ext>
  </a:extLst>
</a:theme>
</file>

<file path=ppt/theme/theme4.xml><?xml version="1.0" encoding="utf-8"?>
<a:theme xmlns:a="http://schemas.openxmlformats.org/drawingml/2006/main" name="Arany belső diá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io sablon 2022 zold  -  Írásvédett" id="{8B6971AF-91A3-44CD-8E9B-574768B99629}" vid="{0D0C3CC5-F6DA-4261-A1FB-20C702A21D4E}"/>
    </a:ext>
  </a:extLst>
</a:theme>
</file>

<file path=ppt/theme/theme5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32A4BD98AD8F4A8F7BFBD906BBF177" ma:contentTypeVersion="14" ma:contentTypeDescription="Create a new document." ma:contentTypeScope="" ma:versionID="1724308cad11d906d89db0ea422356c9">
  <xsd:schema xmlns:xsd="http://www.w3.org/2001/XMLSchema" xmlns:xs="http://www.w3.org/2001/XMLSchema" xmlns:p="http://schemas.microsoft.com/office/2006/metadata/properties" xmlns:ns3="f47899ea-4a9b-4c5f-9794-7cff624f9ee0" xmlns:ns4="0d6e3fa2-d537-4741-8d21-c5071706240d" targetNamespace="http://schemas.microsoft.com/office/2006/metadata/properties" ma:root="true" ma:fieldsID="cbde71f26eac071c19130481e9888d4f" ns3:_="" ns4:_="">
    <xsd:import namespace="f47899ea-4a9b-4c5f-9794-7cff624f9ee0"/>
    <xsd:import namespace="0d6e3fa2-d537-4741-8d21-c5071706240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7899ea-4a9b-4c5f-9794-7cff624f9e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6e3fa2-d537-4741-8d21-c5071706240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12F48B-34C5-4194-BC85-040EF604FD3E}">
  <ds:schemaRefs>
    <ds:schemaRef ds:uri="http://schemas.microsoft.com/office/2006/documentManagement/types"/>
    <ds:schemaRef ds:uri="0d6e3fa2-d537-4741-8d21-c5071706240d"/>
    <ds:schemaRef ds:uri="http://purl.org/dc/elements/1.1/"/>
    <ds:schemaRef ds:uri="http://schemas.microsoft.com/office/infopath/2007/PartnerControls"/>
    <ds:schemaRef ds:uri="f47899ea-4a9b-4c5f-9794-7cff624f9ee0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19F2D38-4D47-452D-A6C8-6167B0100B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7899ea-4a9b-4c5f-9794-7cff624f9ee0"/>
    <ds:schemaRef ds:uri="0d6e3fa2-d537-4741-8d21-c507170624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9994096-F1E5-4764-A3DA-0A26E31BD42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prezentacio sablon 2022 zold budapest</Template>
  <TotalTime>1423</TotalTime>
  <Words>1135</Words>
  <Application>Microsoft Office PowerPoint</Application>
  <PresentationFormat>Szélesvásznú</PresentationFormat>
  <Paragraphs>202</Paragraphs>
  <Slides>45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4</vt:i4>
      </vt:variant>
      <vt:variant>
        <vt:lpstr>Diacímek</vt:lpstr>
      </vt:variant>
      <vt:variant>
        <vt:i4>45</vt:i4>
      </vt:variant>
    </vt:vector>
  </HeadingPairs>
  <TitlesOfParts>
    <vt:vector size="53" baseType="lpstr">
      <vt:lpstr>Arial</vt:lpstr>
      <vt:lpstr>Arial,Sans-Serif</vt:lpstr>
      <vt:lpstr>Calibri</vt:lpstr>
      <vt:lpstr>Wingdings</vt:lpstr>
      <vt:lpstr>Alapértelmezett</vt:lpstr>
      <vt:lpstr>1_Alapértelmezett</vt:lpstr>
      <vt:lpstr>Világoskék belső diák</vt:lpstr>
      <vt:lpstr>Arany belső diák</vt:lpstr>
      <vt:lpstr>KÖZÖSSÉGI KÖLTSÉGVETÉS </vt:lpstr>
      <vt:lpstr>Az egyéves folyamat – 2021/22, 2022/23</vt:lpstr>
      <vt:lpstr>ÖTLETBEADÁS</vt:lpstr>
      <vt:lpstr>Kategóriák és költségkeretek – 2021/22</vt:lpstr>
      <vt:lpstr>Kategóriák és költségkeretek – 2022/23</vt:lpstr>
      <vt:lpstr>PowerPoint-bemutató</vt:lpstr>
      <vt:lpstr>ÖTLETEK FELDOLGOZÁSA</vt:lpstr>
      <vt:lpstr>Beérkező ötletek – 2021/22</vt:lpstr>
      <vt:lpstr>Szakmai értékelés eredménye – 2021/22</vt:lpstr>
      <vt:lpstr>Mi az az ötletfejlesztés?</vt:lpstr>
      <vt:lpstr>Szavazólapos ötletformátum</vt:lpstr>
      <vt:lpstr>KÖZÖSSÉGI KÖLTSÉGVETÉSI TANÁCS (2020/21, 2021/22)  2022/23-as ciklusban nincs</vt:lpstr>
      <vt:lpstr>Mi a közösségi költségvetési tanács</vt:lpstr>
      <vt:lpstr>Szerepe, funkciója</vt:lpstr>
      <vt:lpstr>PowerPoint-bemutató</vt:lpstr>
      <vt:lpstr>Menete:</vt:lpstr>
      <vt:lpstr>Szavazólap összeállítása – 2021/22</vt:lpstr>
      <vt:lpstr>PowerPoint-bemutató</vt:lpstr>
      <vt:lpstr>PowerPoint-bemutató</vt:lpstr>
      <vt:lpstr>Közösségi költségvetési tanács 2022</vt:lpstr>
      <vt:lpstr>Miért nem lesz az idén?</vt:lpstr>
      <vt:lpstr>SZAVAZÁS, NYERTESEK</vt:lpstr>
      <vt:lpstr>Szavazás</vt:lpstr>
      <vt:lpstr>Szavazás</vt:lpstr>
      <vt:lpstr>Hányan szavaztak?</vt:lpstr>
      <vt:lpstr>Nyertes ötletek   2020/21 (15 db)</vt:lpstr>
      <vt:lpstr>Nyertes ötletek – 2021/22  (18 db)</vt:lpstr>
      <vt:lpstr>MEGVALÓSÍTÁS</vt:lpstr>
      <vt:lpstr>Megvalósítás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KÖZÖSSÉGI KÖLTSÉGVETÉS MŰKÖDTETÉSE</vt:lpstr>
      <vt:lpstr>Sikeres közösségi költségvetés előfeltételei</vt:lpstr>
      <vt:lpstr>Kik dolgoznak ezen?</vt:lpstr>
      <vt:lpstr>Változtatások a folyamatban</vt:lpstr>
      <vt:lpstr>PowerPoint-bemutató</vt:lpstr>
      <vt:lpstr>Változtatások a folyamatban</vt:lpstr>
      <vt:lpstr>PowerPoint-bemutató</vt:lpstr>
      <vt:lpstr>Változtatások a kategóriákban</vt:lpstr>
      <vt:lpstr>Hazai és nemzetközi tapasztalatcserék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Kiss Alexandra</dc:creator>
  <cp:lastModifiedBy>Sain Mátyás</cp:lastModifiedBy>
  <cp:revision>7</cp:revision>
  <dcterms:created xsi:type="dcterms:W3CDTF">2022-09-13T11:48:03Z</dcterms:created>
  <dcterms:modified xsi:type="dcterms:W3CDTF">2022-11-09T11:08:34Z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0x010100B632A4BD98AD8F4A8F7BFBD906BBF177</vt:lpwstr>
  </property>
</Properties>
</file>