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 b="def" i="def"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ímszöveg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Címszöveg</a:t>
            </a:r>
          </a:p>
        </p:txBody>
      </p:sp>
      <p:sp>
        <p:nvSpPr>
          <p:cNvPr id="12" name="1. szövegtörzsszint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13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szöve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Címszöveg</a:t>
            </a:r>
          </a:p>
        </p:txBody>
      </p:sp>
      <p:sp>
        <p:nvSpPr>
          <p:cNvPr id="21" name="1. szövegtörzsszi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22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szöveg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Címszöveg</a:t>
            </a:r>
          </a:p>
        </p:txBody>
      </p:sp>
      <p:sp>
        <p:nvSpPr>
          <p:cNvPr id="30" name="1. szövegtörzsszint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31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ímszöve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Címszöveg</a:t>
            </a:r>
          </a:p>
        </p:txBody>
      </p:sp>
      <p:sp>
        <p:nvSpPr>
          <p:cNvPr id="39" name="1. szövegtörzsszint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0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ímszöveg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Címszöveg</a:t>
            </a:r>
          </a:p>
        </p:txBody>
      </p:sp>
      <p:sp>
        <p:nvSpPr>
          <p:cNvPr id="48" name="1. szövegtörzsszint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9" name="Szöveg helye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ímszöve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Címszöveg</a:t>
            </a:r>
          </a:p>
        </p:txBody>
      </p:sp>
      <p:sp>
        <p:nvSpPr>
          <p:cNvPr id="58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ímszöveg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Címszöveg</a:t>
            </a:r>
          </a:p>
        </p:txBody>
      </p:sp>
      <p:sp>
        <p:nvSpPr>
          <p:cNvPr id="73" name="1. szövegtörzsszint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74" name="Szöveg helye 3"/>
          <p:cNvSpPr/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ímszöveg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Címszöveg</a:t>
            </a:r>
          </a:p>
        </p:txBody>
      </p:sp>
      <p:sp>
        <p:nvSpPr>
          <p:cNvPr id="83" name="Kép helye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1. szövegtörzsszint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85" name="Diasorszám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szöveg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Címszöveg</a:t>
            </a:r>
          </a:p>
        </p:txBody>
      </p:sp>
      <p:sp>
        <p:nvSpPr>
          <p:cNvPr id="3" name="1. szövegtörzsszint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1. szövegtörzsszint</a:t>
            </a:r>
          </a:p>
          <a:p>
            <a:pPr lvl="1"/>
            <a:r>
              <a:t>2. szövegtörzsszint</a:t>
            </a:r>
          </a:p>
          <a:p>
            <a:pPr lvl="2"/>
            <a:r>
              <a:t>3. szövegtörzsszint</a:t>
            </a:r>
          </a:p>
          <a:p>
            <a:pPr lvl="3"/>
            <a:r>
              <a:t>4. szövegtörzsszint</a:t>
            </a:r>
          </a:p>
          <a:p>
            <a:pPr lvl="4"/>
            <a:r>
              <a:t>5. szövegtörzsszint</a:t>
            </a:r>
          </a:p>
        </p:txBody>
      </p:sp>
      <p:sp>
        <p:nvSpPr>
          <p:cNvPr id="4" name="Diasorszám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ím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Alcím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96" name="Kép 3" descr="Kép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zövegdoboz 6"/>
          <p:cNvSpPr txBox="1"/>
          <p:nvPr/>
        </p:nvSpPr>
        <p:spPr>
          <a:xfrm>
            <a:off x="2510246" y="2316163"/>
            <a:ext cx="6979920" cy="20255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4400"/>
            </a:lvl1pPr>
          </a:lstStyle>
          <a:p>
            <a:pPr/>
            <a:r>
              <a:t>Részvételi költségvetés és a részvétel komplex megközelítése Miskolcon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ím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1" name="Alcím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2" name="Kép 3" descr="Kép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zövegdoboz 5"/>
          <p:cNvSpPr txBox="1"/>
          <p:nvPr/>
        </p:nvSpPr>
        <p:spPr>
          <a:xfrm>
            <a:off x="3595893" y="1029529"/>
            <a:ext cx="4968291" cy="444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Részvételi Költségvetés Miskolcon</a:t>
            </a:r>
          </a:p>
        </p:txBody>
      </p:sp>
      <p:pic>
        <p:nvPicPr>
          <p:cNvPr id="194" name="Kép 6" descr="Kép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05325" y="1673288"/>
            <a:ext cx="3132732" cy="4431300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zövegdoboz 7"/>
          <p:cNvSpPr txBox="1"/>
          <p:nvPr/>
        </p:nvSpPr>
        <p:spPr>
          <a:xfrm>
            <a:off x="6276943" y="2158128"/>
            <a:ext cx="4345337" cy="3707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-"/>
              <a:defRPr sz="2400"/>
            </a:pPr>
            <a:r>
              <a:t>3 x 5 millió forint három témában: Közös Tereink, Zöldülő Miskolc és Gondoskodó Miskolc</a:t>
            </a:r>
          </a:p>
          <a:p>
            <a:pPr marL="285750" indent="-285750">
              <a:buSzPct val="100000"/>
              <a:buChar char="-"/>
              <a:defRPr sz="2400"/>
            </a:pPr>
            <a:r>
              <a:t>Részvételi Pontok a program „offline” támogatói</a:t>
            </a:r>
          </a:p>
          <a:p>
            <a:pPr marL="285750" indent="-285750">
              <a:buSzPct val="100000"/>
              <a:buChar char="-"/>
              <a:defRPr sz="2400"/>
            </a:pPr>
            <a:r>
              <a:t>Részvételi Tanács a folyamat legitimációját is segíti</a:t>
            </a:r>
          </a:p>
          <a:p>
            <a:pPr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Cím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Alcím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9" name="Kép 3" descr="Kép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zövegdoboz 4"/>
          <p:cNvSpPr txBox="1"/>
          <p:nvPr/>
        </p:nvSpPr>
        <p:spPr>
          <a:xfrm>
            <a:off x="3830123" y="1030287"/>
            <a:ext cx="4497746" cy="497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pPr/>
            <a:r>
              <a:t>Előfeltételek és tanulságok</a:t>
            </a:r>
          </a:p>
        </p:txBody>
      </p:sp>
      <p:sp>
        <p:nvSpPr>
          <p:cNvPr id="201" name="Szövegdoboz 5"/>
          <p:cNvSpPr txBox="1"/>
          <p:nvPr/>
        </p:nvSpPr>
        <p:spPr>
          <a:xfrm>
            <a:off x="1047207" y="2316163"/>
            <a:ext cx="4062548" cy="2602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-"/>
              <a:defRPr sz="2400"/>
            </a:pPr>
            <a:r>
              <a:t>Legalább egy személy, akinek dedikáltan a R.K. a feldata</a:t>
            </a:r>
          </a:p>
          <a:p>
            <a:pPr marL="285750" indent="-285750">
              <a:buSzPct val="100000"/>
              <a:buChar char="-"/>
              <a:defRPr sz="2400"/>
            </a:pPr>
            <a:r>
              <a:t>Megfelelő Online felület</a:t>
            </a:r>
          </a:p>
          <a:p>
            <a:pPr marL="285750" indent="-285750">
              <a:buSzPct val="100000"/>
              <a:buChar char="-"/>
              <a:defRPr sz="2400"/>
            </a:pPr>
            <a:r>
              <a:t>Erős kommunikáció</a:t>
            </a:r>
          </a:p>
          <a:p>
            <a:pPr marL="285750" indent="-285750">
              <a:buSzPct val="100000"/>
              <a:buChar char="-"/>
              <a:defRPr sz="2400"/>
            </a:pPr>
            <a:r>
              <a:t>Élő előesemények</a:t>
            </a:r>
          </a:p>
          <a:p>
            <a:pPr marL="285750" indent="-285750">
              <a:buSzPct val="100000"/>
              <a:buChar char="-"/>
              <a:defRPr sz="2400"/>
            </a:pPr>
            <a:r>
              <a:t>Állampolgári bizalom</a:t>
            </a:r>
          </a:p>
          <a:p>
            <a:pPr marL="285750" indent="-285750">
              <a:buSzPct val="100000"/>
              <a:buChar char="-"/>
              <a:defRPr sz="2400"/>
            </a:pPr>
            <a:r>
              <a:t>Civil partnerek</a:t>
            </a:r>
          </a:p>
        </p:txBody>
      </p:sp>
      <p:sp>
        <p:nvSpPr>
          <p:cNvPr id="202" name="Szövegdoboz 7"/>
          <p:cNvSpPr txBox="1"/>
          <p:nvPr/>
        </p:nvSpPr>
        <p:spPr>
          <a:xfrm>
            <a:off x="6202681" y="2316163"/>
            <a:ext cx="5246915" cy="2970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-"/>
              <a:defRPr sz="2400"/>
            </a:pPr>
            <a:r>
              <a:t>Fel kell készíteni az önkormányzat belső rendszerét az ötletek fogadására/szortírozására/értékelésére</a:t>
            </a:r>
          </a:p>
          <a:p>
            <a:pPr marL="285750" indent="-285750">
              <a:buSzPct val="100000"/>
              <a:buChar char="-"/>
              <a:defRPr sz="2400"/>
            </a:pPr>
            <a:r>
              <a:t>Szociális témák kevésbé rezonálnak az emberekkel</a:t>
            </a:r>
          </a:p>
          <a:p>
            <a:pPr marL="285750" indent="-285750">
              <a:buSzPct val="100000"/>
              <a:buChar char="-"/>
              <a:defRPr sz="2400"/>
            </a:pPr>
            <a:r>
              <a:t>Nem lehet eleget beszélni arról, hogy mi a részvételiség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ím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0" name="Alcím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01" name="Kép 3" descr="Kép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Kép 4" descr="Kép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545" y="1795535"/>
            <a:ext cx="6150973" cy="3059523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zövegdoboz 5"/>
          <p:cNvSpPr txBox="1"/>
          <p:nvPr/>
        </p:nvSpPr>
        <p:spPr>
          <a:xfrm>
            <a:off x="1891936" y="4980542"/>
            <a:ext cx="2711387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Részvételi Labor 2020. július</a:t>
            </a:r>
          </a:p>
        </p:txBody>
      </p:sp>
      <p:sp>
        <p:nvSpPr>
          <p:cNvPr id="104" name="Szövegdoboz 6"/>
          <p:cNvSpPr txBox="1"/>
          <p:nvPr/>
        </p:nvSpPr>
        <p:spPr>
          <a:xfrm>
            <a:off x="6900454" y="1555581"/>
            <a:ext cx="4655274" cy="34673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/>
            </a:pPr>
            <a:r>
              <a:t>Résztvevők:</a:t>
            </a:r>
          </a:p>
          <a:p>
            <a:pPr marL="285750" indent="-285750">
              <a:buSzPct val="100000"/>
              <a:buChar char="-"/>
              <a:defRPr sz="2800"/>
            </a:pPr>
            <a:r>
              <a:t>Civil szervezetek</a:t>
            </a:r>
          </a:p>
          <a:p>
            <a:pPr marL="285750" indent="-285750">
              <a:buSzPct val="100000"/>
              <a:buChar char="-"/>
              <a:defRPr sz="2800"/>
            </a:pPr>
            <a:r>
              <a:t>Lakosok</a:t>
            </a:r>
          </a:p>
          <a:p>
            <a:pPr marL="285750" indent="-285750">
              <a:buSzPct val="100000"/>
              <a:buChar char="-"/>
              <a:defRPr sz="2800"/>
            </a:pPr>
            <a:r>
              <a:t>Politikusok</a:t>
            </a:r>
          </a:p>
          <a:p>
            <a:pPr marL="285750" indent="-285750">
              <a:buSzPct val="100000"/>
              <a:buChar char="-"/>
              <a:defRPr sz="2800"/>
            </a:pPr>
            <a:r>
              <a:t>Önkormányzati dolgozók</a:t>
            </a:r>
          </a:p>
          <a:p>
            <a:pPr>
              <a:defRPr sz="2800"/>
            </a:pPr>
            <a:r>
              <a:t>Cél:</a:t>
            </a:r>
          </a:p>
          <a:p>
            <a:pPr marL="457200" indent="-457200">
              <a:buSzPct val="100000"/>
              <a:buChar char="-"/>
              <a:defRPr sz="2800"/>
            </a:pPr>
            <a:r>
              <a:t>Keretrendszer kialakítása</a:t>
            </a:r>
          </a:p>
          <a:p>
            <a:pPr marL="457200" indent="-457200">
              <a:buSzPct val="100000"/>
              <a:buChar char="-"/>
              <a:defRPr sz="2800"/>
            </a:pPr>
            <a:r>
              <a:t>Partnerek megtalálása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ím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" name="Alcím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08" name="Kép 3" descr="Kép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zövegdoboz 4"/>
          <p:cNvSpPr txBox="1"/>
          <p:nvPr/>
        </p:nvSpPr>
        <p:spPr>
          <a:xfrm>
            <a:off x="5287304" y="5582429"/>
            <a:ext cx="1617388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/>
          </a:lstStyle>
          <a:p>
            <a:pPr/>
            <a:r>
              <a:t>2021. december</a:t>
            </a:r>
          </a:p>
        </p:txBody>
      </p:sp>
      <p:pic>
        <p:nvPicPr>
          <p:cNvPr id="110" name="Kép 5" descr="Kép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6927" y="3341385"/>
            <a:ext cx="2855923" cy="2163067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Szövegdoboz 6"/>
          <p:cNvSpPr txBox="1"/>
          <p:nvPr/>
        </p:nvSpPr>
        <p:spPr>
          <a:xfrm>
            <a:off x="943486" y="898209"/>
            <a:ext cx="2095461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Részvételi Labor</a:t>
            </a:r>
          </a:p>
        </p:txBody>
      </p:sp>
      <p:sp>
        <p:nvSpPr>
          <p:cNvPr id="112" name="Egyenes összekötő nyíllal 8"/>
          <p:cNvSpPr/>
          <p:nvPr/>
        </p:nvSpPr>
        <p:spPr>
          <a:xfrm flipH="1">
            <a:off x="1835436" y="1406025"/>
            <a:ext cx="2" cy="1295436"/>
          </a:xfrm>
          <a:prstGeom prst="line">
            <a:avLst/>
          </a:prstGeom>
          <a:ln w="635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13" name="Egyenes összekötő nyíllal 12"/>
          <p:cNvSpPr/>
          <p:nvPr/>
        </p:nvSpPr>
        <p:spPr>
          <a:xfrm>
            <a:off x="2710502" y="1286512"/>
            <a:ext cx="294514" cy="820858"/>
          </a:xfrm>
          <a:prstGeom prst="line">
            <a:avLst/>
          </a:prstGeom>
          <a:ln w="635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14" name="Egyenes összekötő nyíllal 13"/>
          <p:cNvSpPr/>
          <p:nvPr/>
        </p:nvSpPr>
        <p:spPr>
          <a:xfrm flipH="1">
            <a:off x="537312" y="1382198"/>
            <a:ext cx="687533" cy="1902575"/>
          </a:xfrm>
          <a:prstGeom prst="line">
            <a:avLst/>
          </a:prstGeom>
          <a:ln w="635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15" name="Szövegdoboz 16"/>
          <p:cNvSpPr txBox="1"/>
          <p:nvPr/>
        </p:nvSpPr>
        <p:spPr>
          <a:xfrm>
            <a:off x="9107" y="3475687"/>
            <a:ext cx="1711122" cy="1129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400"/>
            </a:pPr>
            <a:r>
              <a:t>Részvételi</a:t>
            </a:r>
          </a:p>
          <a:p>
            <a:pPr algn="ctr">
              <a:defRPr sz="2400"/>
            </a:pPr>
            <a:r>
              <a:t>Költségvetés</a:t>
            </a:r>
          </a:p>
          <a:p>
            <a:pPr algn="ctr">
              <a:defRPr sz="2400"/>
            </a:pPr>
            <a:r>
              <a:t>m.cs.</a:t>
            </a:r>
          </a:p>
        </p:txBody>
      </p:sp>
      <p:sp>
        <p:nvSpPr>
          <p:cNvPr id="116" name="Szövegdoboz 17"/>
          <p:cNvSpPr txBox="1"/>
          <p:nvPr/>
        </p:nvSpPr>
        <p:spPr>
          <a:xfrm>
            <a:off x="902694" y="2813536"/>
            <a:ext cx="2053046" cy="760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400"/>
            </a:pPr>
            <a:r>
              <a:t>Kommunikációs</a:t>
            </a:r>
          </a:p>
          <a:p>
            <a:pPr algn="ctr">
              <a:defRPr sz="2400"/>
            </a:pPr>
            <a:r>
              <a:t>m.cs.</a:t>
            </a:r>
          </a:p>
        </p:txBody>
      </p:sp>
      <p:sp>
        <p:nvSpPr>
          <p:cNvPr id="117" name="Szövegdoboz 18"/>
          <p:cNvSpPr txBox="1"/>
          <p:nvPr/>
        </p:nvSpPr>
        <p:spPr>
          <a:xfrm>
            <a:off x="2757579" y="2084442"/>
            <a:ext cx="1325276" cy="1129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400"/>
            </a:pPr>
            <a:r>
              <a:t>Részvételi</a:t>
            </a:r>
          </a:p>
          <a:p>
            <a:pPr algn="ctr">
              <a:defRPr sz="2400"/>
            </a:pPr>
            <a:r>
              <a:t>Pontok</a:t>
            </a:r>
          </a:p>
          <a:p>
            <a:pPr algn="ctr">
              <a:defRPr sz="2400"/>
            </a:pPr>
            <a:r>
              <a:t>m.cs.</a:t>
            </a:r>
          </a:p>
        </p:txBody>
      </p:sp>
      <p:sp>
        <p:nvSpPr>
          <p:cNvPr id="118" name="Egyenes összekötő nyíllal 24"/>
          <p:cNvSpPr/>
          <p:nvPr/>
        </p:nvSpPr>
        <p:spPr>
          <a:xfrm>
            <a:off x="2610992" y="3405051"/>
            <a:ext cx="1973762" cy="622025"/>
          </a:xfrm>
          <a:prstGeom prst="line">
            <a:avLst/>
          </a:prstGeom>
          <a:ln w="635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19" name="Szövegdoboz 25"/>
          <p:cNvSpPr txBox="1"/>
          <p:nvPr/>
        </p:nvSpPr>
        <p:spPr>
          <a:xfrm>
            <a:off x="7172284" y="1696922"/>
            <a:ext cx="4632832" cy="444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Miskolc Civil Partnerségi Tanács</a:t>
            </a:r>
          </a:p>
        </p:txBody>
      </p:sp>
      <p:sp>
        <p:nvSpPr>
          <p:cNvPr id="120" name="Egyenes összekötő nyíllal 27"/>
          <p:cNvSpPr/>
          <p:nvPr/>
        </p:nvSpPr>
        <p:spPr>
          <a:xfrm flipH="1">
            <a:off x="7645022" y="2470260"/>
            <a:ext cx="1814468" cy="1605593"/>
          </a:xfrm>
          <a:prstGeom prst="line">
            <a:avLst/>
          </a:prstGeom>
          <a:ln w="635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ím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3" name="Alcím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4" name="Kép 3" descr="Kép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Kép 4" descr="Kép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1886" y="1180435"/>
            <a:ext cx="5621298" cy="3748265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zövegdoboz 5"/>
          <p:cNvSpPr txBox="1"/>
          <p:nvPr/>
        </p:nvSpPr>
        <p:spPr>
          <a:xfrm>
            <a:off x="540334" y="5073134"/>
            <a:ext cx="5279229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Közösségi Gyűlés Miskolcon 2021. szeptember - október</a:t>
            </a:r>
          </a:p>
        </p:txBody>
      </p:sp>
      <p:sp>
        <p:nvSpPr>
          <p:cNvPr id="127" name="Szövegdoboz 6"/>
          <p:cNvSpPr txBox="1"/>
          <p:nvPr/>
        </p:nvSpPr>
        <p:spPr>
          <a:xfrm>
            <a:off x="6737106" y="2823735"/>
            <a:ext cx="4697275" cy="3924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Részvételiségi program elő/főpróbája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ím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Alcím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1" name="Kép 3" descr="Kép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zövegdoboz 4"/>
          <p:cNvSpPr txBox="1"/>
          <p:nvPr/>
        </p:nvSpPr>
        <p:spPr>
          <a:xfrm>
            <a:off x="3286578" y="934432"/>
            <a:ext cx="5574790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Közösség és Részvétel Miskolcon 2022</a:t>
            </a:r>
          </a:p>
        </p:txBody>
      </p:sp>
      <p:pic>
        <p:nvPicPr>
          <p:cNvPr id="133" name="Kép 10" descr="Kép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5130" y="1848438"/>
            <a:ext cx="3692436" cy="25226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Kép 11" descr="Kép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62695" y="1910108"/>
            <a:ext cx="3692436" cy="24616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Kép 12" descr="Kép 1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264434" y="1910108"/>
            <a:ext cx="3692437" cy="246101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zövegdoboz 15"/>
          <p:cNvSpPr txBox="1"/>
          <p:nvPr/>
        </p:nvSpPr>
        <p:spPr>
          <a:xfrm>
            <a:off x="956810" y="4463193"/>
            <a:ext cx="2237443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Részvételi Költségvetés</a:t>
            </a:r>
          </a:p>
        </p:txBody>
      </p:sp>
      <p:sp>
        <p:nvSpPr>
          <p:cNvPr id="137" name="Szövegdoboz 16"/>
          <p:cNvSpPr txBox="1"/>
          <p:nvPr/>
        </p:nvSpPr>
        <p:spPr>
          <a:xfrm>
            <a:off x="5133176" y="4463193"/>
            <a:ext cx="1925642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Ötletmaraton</a:t>
            </a:r>
          </a:p>
        </p:txBody>
      </p:sp>
      <p:sp>
        <p:nvSpPr>
          <p:cNvPr id="138" name="Szövegdoboz 17"/>
          <p:cNvSpPr txBox="1"/>
          <p:nvPr/>
        </p:nvSpPr>
        <p:spPr>
          <a:xfrm>
            <a:off x="9246828" y="4470001"/>
            <a:ext cx="1722535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Részvételi Pontok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ím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1" name="Alcím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2" name="Kép 3" descr="Kép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796" y="0"/>
            <a:ext cx="12192001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Kép 4" descr="Kép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28496" y="1783065"/>
            <a:ext cx="3692437" cy="24429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Kép 5" descr="Kép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44934" y="1783065"/>
            <a:ext cx="3692438" cy="2461624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zövegdoboz 6"/>
          <p:cNvSpPr txBox="1"/>
          <p:nvPr/>
        </p:nvSpPr>
        <p:spPr>
          <a:xfrm>
            <a:off x="2443985" y="4378624"/>
            <a:ext cx="2051595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Közösségi Tervezések</a:t>
            </a:r>
          </a:p>
        </p:txBody>
      </p:sp>
      <p:sp>
        <p:nvSpPr>
          <p:cNvPr id="146" name="Szövegdoboz 7"/>
          <p:cNvSpPr txBox="1"/>
          <p:nvPr/>
        </p:nvSpPr>
        <p:spPr>
          <a:xfrm>
            <a:off x="8086277" y="4378624"/>
            <a:ext cx="1210976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Városi Esték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Kép 3" descr="Kép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1628"/>
            <a:ext cx="121920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Lekerekített téglalap 7"/>
          <p:cNvSpPr/>
          <p:nvPr/>
        </p:nvSpPr>
        <p:spPr>
          <a:xfrm>
            <a:off x="9233437" y="1563188"/>
            <a:ext cx="2516778" cy="917973"/>
          </a:xfrm>
          <a:prstGeom prst="roundRect">
            <a:avLst>
              <a:gd name="adj" fmla="val 16667"/>
            </a:avLst>
          </a:prstGeom>
          <a:solidFill>
            <a:schemeClr val="accent1">
              <a:alpha val="44000"/>
            </a:schemeClr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0" name="Lekerekített téglalap 6"/>
          <p:cNvSpPr/>
          <p:nvPr/>
        </p:nvSpPr>
        <p:spPr>
          <a:xfrm>
            <a:off x="494794" y="1542852"/>
            <a:ext cx="2516778" cy="917973"/>
          </a:xfrm>
          <a:prstGeom prst="roundRect">
            <a:avLst>
              <a:gd name="adj" fmla="val 16667"/>
            </a:avLst>
          </a:prstGeom>
          <a:solidFill>
            <a:schemeClr val="accent1">
              <a:alpha val="44000"/>
            </a:schemeClr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1" name="Lekerekített téglalap 15"/>
          <p:cNvSpPr/>
          <p:nvPr/>
        </p:nvSpPr>
        <p:spPr>
          <a:xfrm>
            <a:off x="7324452" y="4210594"/>
            <a:ext cx="2516778" cy="917973"/>
          </a:xfrm>
          <a:prstGeom prst="roundRect">
            <a:avLst>
              <a:gd name="adj" fmla="val 16667"/>
            </a:avLst>
          </a:prstGeom>
          <a:solidFill>
            <a:srgbClr val="A9D18E">
              <a:alpha val="44000"/>
            </a:srgbClr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2" name="Lekerekített téglalap 16"/>
          <p:cNvSpPr/>
          <p:nvPr/>
        </p:nvSpPr>
        <p:spPr>
          <a:xfrm>
            <a:off x="2489586" y="4210594"/>
            <a:ext cx="2516778" cy="917973"/>
          </a:xfrm>
          <a:prstGeom prst="roundRect">
            <a:avLst>
              <a:gd name="adj" fmla="val 16667"/>
            </a:avLst>
          </a:prstGeom>
          <a:solidFill>
            <a:srgbClr val="A9D18E">
              <a:alpha val="44000"/>
            </a:srgbClr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3" name="Lekerekített téglalap 17"/>
          <p:cNvSpPr/>
          <p:nvPr/>
        </p:nvSpPr>
        <p:spPr>
          <a:xfrm>
            <a:off x="5006361" y="5278135"/>
            <a:ext cx="2516778" cy="917973"/>
          </a:xfrm>
          <a:prstGeom prst="roundRect">
            <a:avLst>
              <a:gd name="adj" fmla="val 16667"/>
            </a:avLst>
          </a:prstGeom>
          <a:solidFill>
            <a:srgbClr val="A9D18E">
              <a:alpha val="44000"/>
            </a:srgbClr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4" name="Szövegdoboz 4"/>
          <p:cNvSpPr txBox="1"/>
          <p:nvPr/>
        </p:nvSpPr>
        <p:spPr>
          <a:xfrm>
            <a:off x="716281" y="1837508"/>
            <a:ext cx="201129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Önkormányzati oldal</a:t>
            </a:r>
          </a:p>
        </p:txBody>
      </p:sp>
      <p:sp>
        <p:nvSpPr>
          <p:cNvPr id="155" name="Szövegdoboz 5"/>
          <p:cNvSpPr txBox="1"/>
          <p:nvPr/>
        </p:nvSpPr>
        <p:spPr>
          <a:xfrm>
            <a:off x="9599373" y="1837508"/>
            <a:ext cx="1778346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Állampolgári oldal</a:t>
            </a:r>
          </a:p>
        </p:txBody>
      </p:sp>
      <p:sp>
        <p:nvSpPr>
          <p:cNvPr id="156" name="Lekerekített téglalap 8"/>
          <p:cNvSpPr/>
          <p:nvPr/>
        </p:nvSpPr>
        <p:spPr>
          <a:xfrm>
            <a:off x="890010" y="2970014"/>
            <a:ext cx="2516778" cy="917973"/>
          </a:xfrm>
          <a:prstGeom prst="roundRect">
            <a:avLst>
              <a:gd name="adj" fmla="val 16667"/>
            </a:avLst>
          </a:prstGeom>
          <a:solidFill>
            <a:srgbClr val="A9D18E">
              <a:alpha val="44000"/>
            </a:srgbClr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7" name="Szövegdoboz 9"/>
          <p:cNvSpPr txBox="1"/>
          <p:nvPr/>
        </p:nvSpPr>
        <p:spPr>
          <a:xfrm>
            <a:off x="1023864" y="3244333"/>
            <a:ext cx="2237443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Részvételi Költségvetés</a:t>
            </a:r>
          </a:p>
        </p:txBody>
      </p:sp>
      <p:sp>
        <p:nvSpPr>
          <p:cNvPr id="158" name="Lekerekített téglalap 11"/>
          <p:cNvSpPr/>
          <p:nvPr/>
        </p:nvSpPr>
        <p:spPr>
          <a:xfrm>
            <a:off x="8874014" y="2970014"/>
            <a:ext cx="2516778" cy="917973"/>
          </a:xfrm>
          <a:prstGeom prst="roundRect">
            <a:avLst>
              <a:gd name="adj" fmla="val 16667"/>
            </a:avLst>
          </a:prstGeom>
          <a:solidFill>
            <a:srgbClr val="A9D18E">
              <a:alpha val="44000"/>
            </a:srgbClr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9" name="Szövegdoboz 10"/>
          <p:cNvSpPr txBox="1"/>
          <p:nvPr/>
        </p:nvSpPr>
        <p:spPr>
          <a:xfrm>
            <a:off x="9450552" y="3232705"/>
            <a:ext cx="1363115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Ötletmaraton</a:t>
            </a:r>
          </a:p>
        </p:txBody>
      </p:sp>
      <p:sp>
        <p:nvSpPr>
          <p:cNvPr id="160" name="Szövegdoboz 12"/>
          <p:cNvSpPr txBox="1"/>
          <p:nvPr/>
        </p:nvSpPr>
        <p:spPr>
          <a:xfrm>
            <a:off x="2827052" y="4503420"/>
            <a:ext cx="1833933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Közösségi Tervezés</a:t>
            </a:r>
          </a:p>
        </p:txBody>
      </p:sp>
      <p:sp>
        <p:nvSpPr>
          <p:cNvPr id="161" name="Szövegdoboz 13"/>
          <p:cNvSpPr txBox="1"/>
          <p:nvPr/>
        </p:nvSpPr>
        <p:spPr>
          <a:xfrm>
            <a:off x="7977966" y="4503420"/>
            <a:ext cx="1210976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Városi Esték</a:t>
            </a:r>
          </a:p>
        </p:txBody>
      </p:sp>
      <p:sp>
        <p:nvSpPr>
          <p:cNvPr id="162" name="Szövegdoboz 14"/>
          <p:cNvSpPr txBox="1"/>
          <p:nvPr/>
        </p:nvSpPr>
        <p:spPr>
          <a:xfrm>
            <a:off x="5400926" y="5563970"/>
            <a:ext cx="1722536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Részvételi Pontok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Kép 3" descr="Kép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0"/>
            <a:ext cx="12192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Ellipszis 13"/>
          <p:cNvSpPr/>
          <p:nvPr/>
        </p:nvSpPr>
        <p:spPr>
          <a:xfrm>
            <a:off x="1126921" y="4308630"/>
            <a:ext cx="2325756" cy="914401"/>
          </a:xfrm>
          <a:prstGeom prst="ellipse">
            <a:avLst/>
          </a:prstGeom>
          <a:solidFill>
            <a:srgbClr val="F4B183">
              <a:alpha val="58999"/>
            </a:srgbClr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6" name="Ellipszis 14"/>
          <p:cNvSpPr/>
          <p:nvPr/>
        </p:nvSpPr>
        <p:spPr>
          <a:xfrm>
            <a:off x="2901056" y="3240172"/>
            <a:ext cx="3109253" cy="914401"/>
          </a:xfrm>
          <a:prstGeom prst="ellipse">
            <a:avLst/>
          </a:prstGeom>
          <a:solidFill>
            <a:srgbClr val="F4B183">
              <a:alpha val="58999"/>
            </a:srgbClr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7" name="Ellipszis 16"/>
          <p:cNvSpPr/>
          <p:nvPr/>
        </p:nvSpPr>
        <p:spPr>
          <a:xfrm>
            <a:off x="8400708" y="4314547"/>
            <a:ext cx="3109253" cy="914401"/>
          </a:xfrm>
          <a:prstGeom prst="ellipse">
            <a:avLst/>
          </a:prstGeom>
          <a:solidFill>
            <a:srgbClr val="F4B183">
              <a:alpha val="58999"/>
            </a:srgbClr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8" name="Ellipszis 12"/>
          <p:cNvSpPr/>
          <p:nvPr/>
        </p:nvSpPr>
        <p:spPr>
          <a:xfrm>
            <a:off x="8881060" y="2057004"/>
            <a:ext cx="2325757" cy="914401"/>
          </a:xfrm>
          <a:prstGeom prst="ellipse">
            <a:avLst/>
          </a:prstGeom>
          <a:solidFill>
            <a:srgbClr val="F4B183">
              <a:alpha val="58999"/>
            </a:srgbClr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9" name="Ellipszis 15"/>
          <p:cNvSpPr/>
          <p:nvPr/>
        </p:nvSpPr>
        <p:spPr>
          <a:xfrm>
            <a:off x="6496901" y="3253737"/>
            <a:ext cx="3109253" cy="914401"/>
          </a:xfrm>
          <a:prstGeom prst="ellipse">
            <a:avLst/>
          </a:prstGeom>
          <a:solidFill>
            <a:srgbClr val="F4B183">
              <a:alpha val="58999"/>
            </a:srgbClr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0" name="Ellipszis 11"/>
          <p:cNvSpPr/>
          <p:nvPr/>
        </p:nvSpPr>
        <p:spPr>
          <a:xfrm>
            <a:off x="1126921" y="2043628"/>
            <a:ext cx="2325756" cy="914401"/>
          </a:xfrm>
          <a:prstGeom prst="ellipse">
            <a:avLst/>
          </a:prstGeom>
          <a:solidFill>
            <a:srgbClr val="F4B183">
              <a:alpha val="58999"/>
            </a:srgbClr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1" name="Szövegdoboz 4"/>
          <p:cNvSpPr txBox="1"/>
          <p:nvPr/>
        </p:nvSpPr>
        <p:spPr>
          <a:xfrm>
            <a:off x="4687730" y="1030287"/>
            <a:ext cx="2801651" cy="601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/>
            </a:lvl1pPr>
          </a:lstStyle>
          <a:p>
            <a:pPr/>
            <a:r>
              <a:t>Célcsoportok</a:t>
            </a:r>
          </a:p>
        </p:txBody>
      </p:sp>
      <p:sp>
        <p:nvSpPr>
          <p:cNvPr id="172" name="Szövegdoboz 5"/>
          <p:cNvSpPr txBox="1"/>
          <p:nvPr/>
        </p:nvSpPr>
        <p:spPr>
          <a:xfrm>
            <a:off x="1569123" y="2316163"/>
            <a:ext cx="1439910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Állampolgárok</a:t>
            </a:r>
          </a:p>
        </p:txBody>
      </p:sp>
      <p:sp>
        <p:nvSpPr>
          <p:cNvPr id="173" name="Szövegdoboz 6"/>
          <p:cNvSpPr txBox="1"/>
          <p:nvPr/>
        </p:nvSpPr>
        <p:spPr>
          <a:xfrm>
            <a:off x="9465000" y="2316163"/>
            <a:ext cx="1158068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Közösségek</a:t>
            </a:r>
          </a:p>
        </p:txBody>
      </p:sp>
      <p:sp>
        <p:nvSpPr>
          <p:cNvPr id="174" name="Szövegdoboz 7"/>
          <p:cNvSpPr txBox="1"/>
          <p:nvPr/>
        </p:nvSpPr>
        <p:spPr>
          <a:xfrm>
            <a:off x="3285877" y="3509962"/>
            <a:ext cx="2327409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Partner civil szervezetek</a:t>
            </a:r>
          </a:p>
        </p:txBody>
      </p:sp>
      <p:sp>
        <p:nvSpPr>
          <p:cNvPr id="175" name="Szövegdoboz 8"/>
          <p:cNvSpPr txBox="1"/>
          <p:nvPr/>
        </p:nvSpPr>
        <p:spPr>
          <a:xfrm>
            <a:off x="6850272" y="3509962"/>
            <a:ext cx="2390587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Miskolci civil szervezetek</a:t>
            </a:r>
          </a:p>
        </p:txBody>
      </p:sp>
      <p:sp>
        <p:nvSpPr>
          <p:cNvPr id="176" name="Szövegdoboz 9"/>
          <p:cNvSpPr txBox="1"/>
          <p:nvPr/>
        </p:nvSpPr>
        <p:spPr>
          <a:xfrm>
            <a:off x="1634782" y="4587080"/>
            <a:ext cx="1307974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Döntéshozók</a:t>
            </a:r>
          </a:p>
        </p:txBody>
      </p:sp>
      <p:sp>
        <p:nvSpPr>
          <p:cNvPr id="177" name="Szövegdoboz 10"/>
          <p:cNvSpPr txBox="1"/>
          <p:nvPr/>
        </p:nvSpPr>
        <p:spPr>
          <a:xfrm>
            <a:off x="8846754" y="4587080"/>
            <a:ext cx="2382662" cy="333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Önkormányzati dolgozók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Kép 3" descr="Kép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Téglalap 13"/>
          <p:cNvSpPr/>
          <p:nvPr/>
        </p:nvSpPr>
        <p:spPr>
          <a:xfrm>
            <a:off x="7070362" y="4168154"/>
            <a:ext cx="3835982" cy="914401"/>
          </a:xfrm>
          <a:prstGeom prst="rect">
            <a:avLst/>
          </a:prstGeom>
          <a:solidFill>
            <a:srgbClr val="FFE699">
              <a:alpha val="49000"/>
            </a:srgbClr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1" name="Téglalap 14"/>
          <p:cNvSpPr/>
          <p:nvPr/>
        </p:nvSpPr>
        <p:spPr>
          <a:xfrm>
            <a:off x="7016347" y="2237753"/>
            <a:ext cx="3835982" cy="914401"/>
          </a:xfrm>
          <a:prstGeom prst="rect">
            <a:avLst/>
          </a:prstGeom>
          <a:solidFill>
            <a:srgbClr val="FFE699">
              <a:alpha val="49000"/>
            </a:srgbClr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2" name="Téglalap 12"/>
          <p:cNvSpPr/>
          <p:nvPr/>
        </p:nvSpPr>
        <p:spPr>
          <a:xfrm>
            <a:off x="898491" y="4234329"/>
            <a:ext cx="3835982" cy="914401"/>
          </a:xfrm>
          <a:prstGeom prst="rect">
            <a:avLst/>
          </a:prstGeom>
          <a:solidFill>
            <a:srgbClr val="FFE699">
              <a:alpha val="49000"/>
            </a:srgbClr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3" name="Téglalap 15"/>
          <p:cNvSpPr/>
          <p:nvPr/>
        </p:nvSpPr>
        <p:spPr>
          <a:xfrm>
            <a:off x="898095" y="2279252"/>
            <a:ext cx="3835982" cy="914401"/>
          </a:xfrm>
          <a:prstGeom prst="rect">
            <a:avLst/>
          </a:prstGeom>
          <a:solidFill>
            <a:srgbClr val="FFE699">
              <a:alpha val="49000"/>
            </a:srgbClr>
          </a:solidFill>
          <a:ln w="12700">
            <a:solidFill>
              <a:srgbClr val="42719B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4" name="Szövegdoboz 4"/>
          <p:cNvSpPr txBox="1"/>
          <p:nvPr/>
        </p:nvSpPr>
        <p:spPr>
          <a:xfrm>
            <a:off x="5077710" y="864704"/>
            <a:ext cx="2030969" cy="601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000"/>
            </a:lvl1pPr>
          </a:lstStyle>
          <a:p>
            <a:pPr/>
            <a:r>
              <a:t>Kihívások</a:t>
            </a:r>
          </a:p>
        </p:txBody>
      </p:sp>
      <p:sp>
        <p:nvSpPr>
          <p:cNvPr id="185" name="Szövegdoboz 5"/>
          <p:cNvSpPr txBox="1"/>
          <p:nvPr/>
        </p:nvSpPr>
        <p:spPr>
          <a:xfrm>
            <a:off x="1569719" y="2474842"/>
            <a:ext cx="2492735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Kommunikáció</a:t>
            </a:r>
          </a:p>
        </p:txBody>
      </p:sp>
      <p:sp>
        <p:nvSpPr>
          <p:cNvPr id="186" name="Szövegdoboz 6"/>
          <p:cNvSpPr txBox="1"/>
          <p:nvPr/>
        </p:nvSpPr>
        <p:spPr>
          <a:xfrm>
            <a:off x="7528763" y="2433343"/>
            <a:ext cx="2796491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Külső/belső szerep</a:t>
            </a:r>
          </a:p>
        </p:txBody>
      </p:sp>
      <p:sp>
        <p:nvSpPr>
          <p:cNvPr id="187" name="Szövegdoboz 7"/>
          <p:cNvSpPr txBox="1"/>
          <p:nvPr/>
        </p:nvSpPr>
        <p:spPr>
          <a:xfrm>
            <a:off x="1819917" y="4429919"/>
            <a:ext cx="1987884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Túlterheltség</a:t>
            </a:r>
          </a:p>
        </p:txBody>
      </p:sp>
      <p:sp>
        <p:nvSpPr>
          <p:cNvPr id="188" name="Szövegdoboz 8"/>
          <p:cNvSpPr txBox="1"/>
          <p:nvPr/>
        </p:nvSpPr>
        <p:spPr>
          <a:xfrm>
            <a:off x="7291152" y="4363744"/>
            <a:ext cx="3440669" cy="444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Hivatali/politikai akarat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-téma">
  <a:themeElements>
    <a:clrScheme name="Office-té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-té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-téma">
  <a:themeElements>
    <a:clrScheme name="Office-té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-té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